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303" r:id="rId7"/>
    <p:sldId id="304" r:id="rId8"/>
    <p:sldId id="305" r:id="rId9"/>
    <p:sldId id="306" r:id="rId10"/>
    <p:sldId id="307" r:id="rId11"/>
    <p:sldId id="263" r:id="rId12"/>
    <p:sldId id="309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311" r:id="rId22"/>
    <p:sldId id="312" r:id="rId23"/>
    <p:sldId id="313" r:id="rId24"/>
    <p:sldId id="277" r:id="rId25"/>
    <p:sldId id="314" r:id="rId26"/>
    <p:sldId id="316" r:id="rId27"/>
    <p:sldId id="279" r:id="rId28"/>
    <p:sldId id="280" r:id="rId29"/>
    <p:sldId id="281" r:id="rId30"/>
    <p:sldId id="282" r:id="rId31"/>
    <p:sldId id="283" r:id="rId32"/>
    <p:sldId id="285" r:id="rId33"/>
    <p:sldId id="317" r:id="rId34"/>
    <p:sldId id="287" r:id="rId35"/>
    <p:sldId id="288" r:id="rId36"/>
    <p:sldId id="289" r:id="rId37"/>
    <p:sldId id="290" r:id="rId38"/>
    <p:sldId id="291" r:id="rId39"/>
    <p:sldId id="292" r:id="rId40"/>
    <p:sldId id="318" r:id="rId41"/>
    <p:sldId id="293" r:id="rId42"/>
    <p:sldId id="295" r:id="rId43"/>
    <p:sldId id="294" r:id="rId44"/>
    <p:sldId id="296" r:id="rId45"/>
    <p:sldId id="393" r:id="rId46"/>
    <p:sldId id="394" r:id="rId47"/>
    <p:sldId id="297" r:id="rId48"/>
    <p:sldId id="298" r:id="rId49"/>
    <p:sldId id="388" r:id="rId50"/>
    <p:sldId id="389" r:id="rId51"/>
    <p:sldId id="391" r:id="rId52"/>
    <p:sldId id="392" r:id="rId53"/>
    <p:sldId id="390" r:id="rId54"/>
    <p:sldId id="397" r:id="rId55"/>
    <p:sldId id="399" r:id="rId56"/>
    <p:sldId id="398" r:id="rId57"/>
    <p:sldId id="396" r:id="rId58"/>
    <p:sldId id="299" r:id="rId59"/>
    <p:sldId id="300" r:id="rId60"/>
    <p:sldId id="301" r:id="rId61"/>
    <p:sldId id="302" r:id="rId62"/>
    <p:sldId id="395" r:id="rId63"/>
    <p:sldId id="31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ỗ Trọng Hợp" initials="ĐT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0151" autoAdjust="0"/>
  </p:normalViewPr>
  <p:slideViewPr>
    <p:cSldViewPr snapToGrid="0">
      <p:cViewPr varScale="1">
        <p:scale>
          <a:sx n="69" d="100"/>
          <a:sy n="69" d="100"/>
        </p:scale>
        <p:origin x="1387" y="5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A311D-25BF-4856-A02C-12A0C4BEAA50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96FF3-CDDC-416D-A34D-3ACF4D52AC8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slide, we’ll see how to derive gradient descent for logistic regression using computation graph. </a:t>
            </a:r>
          </a:p>
          <a:p>
            <a:r>
              <a:rPr lang="en-US"/>
              <a:t>Actually, using computation graph is overkill in this case but it’ll help us get familiar with the idea.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binary classification, we can use sigmoid in the output layer.</a:t>
            </a:r>
          </a:p>
          <a:p>
            <a:r>
              <a:rPr lang="en-US"/>
              <a:t>For hidden layer, we should use other activation function (tank is always better than sigmoid)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use linear activation function, the ouput on later layer is also linear combination of the input. So the hidden layer (even many of them) has no meaning.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example, given Size and number of bedroom, the first node can estimate family size.</a:t>
            </a:r>
          </a:p>
          <a:p>
            <a:r>
              <a:rPr lang="en-US"/>
              <a:t>We just need to input X and Y, the middle part will be estimated by themselves.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what we really implement.</a:t>
            </a:r>
          </a:p>
          <a:p>
            <a:r>
              <a:rPr lang="en-US"/>
              <a:t>Each node takes all input from the previous layer.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Historically, it was much harder for computer to understand unstructured data compared to structured data.</a:t>
            </a:r>
          </a:p>
          <a:p>
            <a:r>
              <a:rPr lang="en-US"/>
              <a:t>While human was evolved to understand unstructured data very well.</a:t>
            </a:r>
          </a:p>
          <a:p>
            <a:r>
              <a:rPr lang="en-US"/>
              <a:t>Thanks to neural network, computers now are much better in interpreting unstructured data compared to just a few yeas ago.</a:t>
            </a:r>
          </a:p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process of training a neural network is iterative. Faster computation helps to iterate and improve new algorithm.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/>
              <a:t>Logistic regression is a supervised learning algorithm for binary classification problems.</a:t>
            </a:r>
          </a:p>
          <a:p>
            <a:r>
              <a:rPr lang="en-US"/>
              <a:t>So this is the logistic regression model. To change parameter w and b, we need to define a cost function.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loss function should be as small as possible.</a:t>
            </a:r>
          </a:p>
          <a:p>
            <a:r>
              <a:rPr lang="en-US"/>
              <a:t>The loss function was defined with respect to a single training example and measure how well you’re doing on a single training example.</a:t>
            </a:r>
          </a:p>
          <a:p>
            <a:r>
              <a:rPr lang="en-US"/>
              <a:t>We define a cost function, which measures how well you’re doing on the entire training set.</a:t>
            </a:r>
          </a:p>
          <a:p>
            <a:r>
              <a:rPr lang="en-US"/>
              <a:t>The cost function is the cost of the parameter w and b. </a:t>
            </a:r>
          </a:p>
          <a:p>
            <a:r>
              <a:rPr lang="en-US"/>
              <a:t>In training logistic regression model, we’re going to find parameter w and b that minimize the overall cost function J.</a:t>
            </a:r>
          </a:p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computation of neural network is organized in terms of a forward path (forward propagation step) used to compute the output of the neural network followed by a backward path (backward propagation step) used to compute the gradient (the partial derivative).</a:t>
            </a:r>
          </a:p>
          <a:p>
            <a:r>
              <a:rPr lang="en-US"/>
              <a:t>The computation graph explains why it is organized this way.</a:t>
            </a:r>
          </a:p>
          <a:p>
            <a:r>
              <a:rPr lang="en-US"/>
              <a:t>The computation Graph comes in handy when there is an ouput (J in this case) that you want to optimize.</a:t>
            </a:r>
          </a:p>
          <a:p>
            <a:r>
              <a:rPr lang="en-US"/>
              <a:t>Through left to right path, you can compute the value of J.</a:t>
            </a:r>
          </a:p>
          <a:p>
            <a:r>
              <a:rPr lang="en-US"/>
              <a:t>We’ll see in next slide that we can compute the derivative over the right to left path. 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1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53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2.png"/><Relationship Id="rId9" Type="http://schemas.openxmlformats.org/officeDocument/2006/relationships/image" Target="../media/image64.png"/><Relationship Id="rId14" Type="http://schemas.openxmlformats.org/officeDocument/2006/relationships/image" Target="../media/image42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9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89.wmf"/><Relationship Id="rId10" Type="http://schemas.openxmlformats.org/officeDocument/2006/relationships/image" Target="../media/image95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0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3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8.png"/><Relationship Id="rId5" Type="http://schemas.openxmlformats.org/officeDocument/2006/relationships/image" Target="../media/image151.png"/><Relationship Id="rId10" Type="http://schemas.openxmlformats.org/officeDocument/2006/relationships/image" Target="../media/image157.png"/><Relationship Id="rId4" Type="http://schemas.openxmlformats.org/officeDocument/2006/relationships/image" Target="../media/image8.png"/><Relationship Id="rId9" Type="http://schemas.openxmlformats.org/officeDocument/2006/relationships/image" Target="../media/image1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4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5.png"/><Relationship Id="rId9" Type="http://schemas.openxmlformats.org/officeDocument/2006/relationships/image" Target="../media/image1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52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53.png"/><Relationship Id="rId10" Type="http://schemas.openxmlformats.org/officeDocument/2006/relationships/image" Target="../media/image170.png"/><Relationship Id="rId4" Type="http://schemas.openxmlformats.org/officeDocument/2006/relationships/image" Target="../media/image9.png"/><Relationship Id="rId9" Type="http://schemas.openxmlformats.org/officeDocument/2006/relationships/image" Target="../media/image1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65.png"/><Relationship Id="rId7" Type="http://schemas.openxmlformats.org/officeDocument/2006/relationships/image" Target="../media/image17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74.png"/><Relationship Id="rId7" Type="http://schemas.openxmlformats.org/officeDocument/2006/relationships/image" Target="../media/image18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2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10.png"/><Relationship Id="rId5" Type="http://schemas.openxmlformats.org/officeDocument/2006/relationships/image" Target="../media/image202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1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6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0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6.png"/><Relationship Id="rId5" Type="http://schemas.openxmlformats.org/officeDocument/2006/relationships/image" Target="../media/image152.png"/><Relationship Id="rId10" Type="http://schemas.openxmlformats.org/officeDocument/2006/relationships/image" Target="../media/image225.png"/><Relationship Id="rId4" Type="http://schemas.openxmlformats.org/officeDocument/2006/relationships/image" Target="../media/image8.png"/><Relationship Id="rId9" Type="http://schemas.openxmlformats.org/officeDocument/2006/relationships/image" Target="../media/image2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97.png"/><Relationship Id="rId7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198.png"/><Relationship Id="rId9" Type="http://schemas.openxmlformats.org/officeDocument/2006/relationships/image" Target="../media/image217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16.png"/><Relationship Id="rId4" Type="http://schemas.openxmlformats.org/officeDocument/2006/relationships/image" Target="../media/image2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122363"/>
            <a:ext cx="11876048" cy="1399164"/>
          </a:xfrm>
        </p:spPr>
        <p:txBody>
          <a:bodyPr>
            <a:noAutofit/>
          </a:bodyPr>
          <a:lstStyle/>
          <a:p>
            <a:r>
              <a:rPr lang="en-US" sz="4000"/>
              <a:t>Introduction to Neural Network and Deep Learning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Đỗ Trọng Hợp</a:t>
            </a:r>
          </a:p>
          <a:p>
            <a:r>
              <a:rPr lang="en-US"/>
              <a:t>Khoa Khoa Học và Kỹ Thuật Thông Tin</a:t>
            </a:r>
          </a:p>
          <a:p>
            <a:r>
              <a:rPr lang="en-US"/>
              <a:t>Đại học Công Nghệ Thông Tin TP. Hồ Chí Minh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04800" y="284479"/>
            <a:ext cx="10515600" cy="793115"/>
          </a:xfrm>
        </p:spPr>
        <p:txBody>
          <a:bodyPr>
            <a:normAutofit/>
          </a:bodyPr>
          <a:lstStyle/>
          <a:p>
            <a:r>
              <a:rPr lang="en-US" sz="4000" b="1"/>
              <a:t>Scale drives deep learning progress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/>
              <a:t>Data</a:t>
            </a:r>
          </a:p>
          <a:p>
            <a:pPr>
              <a:lnSpc>
                <a:spcPct val="150000"/>
              </a:lnSpc>
            </a:pPr>
            <a:r>
              <a:rPr lang="en-US" sz="3200"/>
              <a:t>Computation</a:t>
            </a:r>
          </a:p>
          <a:p>
            <a:pPr>
              <a:lnSpc>
                <a:spcPct val="150000"/>
              </a:lnSpc>
            </a:pPr>
            <a:r>
              <a:rPr lang="en-US" sz="3200"/>
              <a:t>Algorithm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 rotWithShape="1">
          <a:blip r:embed="rId3"/>
          <a:srcRect t="1" b="29357"/>
          <a:stretch>
            <a:fillRect/>
          </a:stretch>
        </p:blipFill>
        <p:spPr>
          <a:xfrm>
            <a:off x="365220" y="4708125"/>
            <a:ext cx="2374687" cy="1225796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286" y="4708125"/>
            <a:ext cx="2320314" cy="1303504"/>
          </a:xfrm>
          <a:prstGeom prst="rect">
            <a:avLst/>
          </a:prstGeom>
        </p:spPr>
      </p:pic>
      <p:sp>
        <p:nvSpPr>
          <p:cNvPr id="7" name="Mũi tên: Phải 6"/>
          <p:cNvSpPr/>
          <p:nvPr/>
        </p:nvSpPr>
        <p:spPr>
          <a:xfrm>
            <a:off x="2918953" y="5201566"/>
            <a:ext cx="224766" cy="238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Hình ảnh 9" descr="Ảnh có chứa con chim, hoa&#10;&#10;Mô tả được tạo tự độ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9" t="14857" r="23476" b="25588"/>
          <a:stretch>
            <a:fillRect/>
          </a:stretch>
        </p:blipFill>
        <p:spPr>
          <a:xfrm>
            <a:off x="6720840" y="1990959"/>
            <a:ext cx="4632960" cy="271716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/>
          <p:cNvPicPr>
            <a:picLocks noChangeAspect="1"/>
          </p:cNvPicPr>
          <p:nvPr/>
        </p:nvPicPr>
        <p:blipFill rotWithShape="1">
          <a:blip r:embed="rId2"/>
          <a:srcRect b="54095"/>
          <a:stretch>
            <a:fillRect/>
          </a:stretch>
        </p:blipFill>
        <p:spPr>
          <a:xfrm>
            <a:off x="2538412" y="510857"/>
            <a:ext cx="7115175" cy="22780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87680" y="86263"/>
            <a:ext cx="8503920" cy="1071977"/>
          </a:xfrm>
        </p:spPr>
        <p:txBody>
          <a:bodyPr>
            <a:normAutofit/>
          </a:bodyPr>
          <a:lstStyle/>
          <a:p>
            <a:r>
              <a:rPr lang="en-US" sz="4000" b="1"/>
              <a:t>Binary classification</a:t>
            </a:r>
          </a:p>
        </p:txBody>
      </p:sp>
      <p:pic>
        <p:nvPicPr>
          <p:cNvPr id="5" name="Chỗ dành sẵn cho Nội dung 4" descr="Ảnh có chứa ảnh chụp màn hình, đang ngồi&#10;&#10;Mô tả được tạo tự độ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7"/>
          <a:stretch>
            <a:fillRect/>
          </a:stretch>
        </p:blipFill>
        <p:spPr>
          <a:xfrm>
            <a:off x="274321" y="968705"/>
            <a:ext cx="10165080" cy="5323749"/>
          </a:xfr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736" y="3630579"/>
            <a:ext cx="1867329" cy="295827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" y="0"/>
            <a:ext cx="12156633" cy="6858000"/>
          </a:xfrm>
          <a:prstGeom prst="rect">
            <a:avLst/>
          </a:prstGeom>
        </p:spPr>
      </p:pic>
      <p:pic>
        <p:nvPicPr>
          <p:cNvPr id="15" name="Hình ảnh 14" descr="Ảnh có chứa người phụ nữ, nắm giữ, nước&#10;&#10;Mô tả được tạo tự độ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105" y="1636080"/>
            <a:ext cx="2396481" cy="825018"/>
          </a:xfrm>
          <a:prstGeom prst="rect">
            <a:avLst/>
          </a:prstGeom>
        </p:spPr>
      </p:pic>
      <p:pic>
        <p:nvPicPr>
          <p:cNvPr id="17" name="Hình ảnh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9" y="3328195"/>
            <a:ext cx="4547629" cy="897815"/>
          </a:xfrm>
          <a:prstGeom prst="rect">
            <a:avLst/>
          </a:prstGeom>
        </p:spPr>
      </p:pic>
      <p:pic>
        <p:nvPicPr>
          <p:cNvPr id="21" name="Hình ảnh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9" y="3328195"/>
            <a:ext cx="4360479" cy="860867"/>
          </a:xfrm>
          <a:prstGeom prst="rect">
            <a:avLst/>
          </a:prstGeom>
        </p:spPr>
      </p:pic>
      <p:pic>
        <p:nvPicPr>
          <p:cNvPr id="23" name="Hình ảnh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58" y="4097178"/>
            <a:ext cx="4246899" cy="2617008"/>
          </a:xfrm>
          <a:prstGeom prst="rect">
            <a:avLst/>
          </a:prstGeom>
        </p:spPr>
      </p:pic>
      <p:pic>
        <p:nvPicPr>
          <p:cNvPr id="25" name="Hình ảnh 24" descr="Ảnh có chứa động vật&#10;&#10;Mô tả được tạo tự độ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082" y="3777102"/>
            <a:ext cx="1583263" cy="545953"/>
          </a:xfrm>
          <a:prstGeom prst="rect">
            <a:avLst/>
          </a:prstGeom>
        </p:spPr>
      </p:pic>
      <p:pic>
        <p:nvPicPr>
          <p:cNvPr id="27" name="Hình ảnh 26" descr="Ảnh có chứa đồng hồ đo, đồng hồ&#10;&#10;Mô tả được tạo tự độ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293" y="1495168"/>
            <a:ext cx="2865966" cy="1527121"/>
          </a:xfrm>
          <a:prstGeom prst="rect">
            <a:avLst/>
          </a:prstGeom>
        </p:spPr>
      </p:pic>
      <p:pic>
        <p:nvPicPr>
          <p:cNvPr id="29" name="Hình ảnh 28" descr="Ảnh có chứa ký hiệu, đồng hồ&#10;&#10;Mô tả được tạo tự độ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591483"/>
            <a:ext cx="5947308" cy="925973"/>
          </a:xfrm>
          <a:prstGeom prst="rect">
            <a:avLst/>
          </a:prstGeom>
        </p:spPr>
      </p:pic>
      <p:pic>
        <p:nvPicPr>
          <p:cNvPr id="31" name="Hình ảnh 30" descr="Ảnh có chứa vẽ&#10;&#10;Mô tả được tạo tự độ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2" y="4749215"/>
            <a:ext cx="5947308" cy="147332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52400" y="124461"/>
            <a:ext cx="7953381" cy="556578"/>
          </a:xfrm>
        </p:spPr>
        <p:txBody>
          <a:bodyPr>
            <a:noAutofit/>
          </a:bodyPr>
          <a:lstStyle/>
          <a:p>
            <a:r>
              <a:rPr lang="en-US" b="1"/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/>
              <p:cNvSpPr>
                <a:spLocks noGrp="1"/>
              </p:cNvSpPr>
              <p:nvPr>
                <p:ph idx="1"/>
              </p:nvPr>
            </p:nvSpPr>
            <p:spPr>
              <a:xfrm>
                <a:off x="196553" y="937548"/>
                <a:ext cx="12662920" cy="592045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000" b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000"/>
                  <a:t>,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/>
                  <a:t>Loss (error)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b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>
                    <a:solidFill>
                      <a:schemeClr val="accent5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=1: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func>
                  </m:oMath>
                </a14:m>
                <a:endParaRPr lang="en-US" sz="2000">
                  <a:solidFill>
                    <a:schemeClr val="accent5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>
                    <a:solidFill>
                      <a:schemeClr val="accent5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=0: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US" sz="200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/>
                  <a:t>Cross Entropy Cost function: </a:t>
                </a:r>
              </a:p>
            </p:txBody>
          </p:sp>
        </mc:Choice>
        <mc:Fallback xmlns="">
          <p:sp>
            <p:nvSpPr>
              <p:cNvPr id="3" name="Chỗ dành sẵn cho Nội dung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553" y="937548"/>
                <a:ext cx="12662920" cy="5920451"/>
              </a:xfrm>
              <a:blipFill rotWithShape="1">
                <a:blip r:embed="rId3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7" name="Hình ảnh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1" y="2659848"/>
            <a:ext cx="2118521" cy="739581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73" y="3159251"/>
            <a:ext cx="1901128" cy="1107090"/>
          </a:xfrm>
          <a:prstGeom prst="rect">
            <a:avLst/>
          </a:prstGeom>
        </p:spPr>
      </p:pic>
      <p:grpSp>
        <p:nvGrpSpPr>
          <p:cNvPr id="18" name="Nhóm 17"/>
          <p:cNvGrpSpPr/>
          <p:nvPr/>
        </p:nvGrpSpPr>
        <p:grpSpPr>
          <a:xfrm>
            <a:off x="8105780" y="746195"/>
            <a:ext cx="1754187" cy="1657143"/>
            <a:chOff x="8105780" y="746195"/>
            <a:chExt cx="1754187" cy="1657143"/>
          </a:xfrm>
        </p:grpSpPr>
        <p:pic>
          <p:nvPicPr>
            <p:cNvPr id="13" name="Hình ảnh 12" descr="Ảnh có chứa ảnh chụp màn hình&#10;&#10;Mô tả được tạo tự độ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/>
            <a:stretch>
              <a:fillRect/>
            </a:stretch>
          </p:blipFill>
          <p:spPr>
            <a:xfrm>
              <a:off x="8105780" y="746195"/>
              <a:ext cx="1754187" cy="16571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Hộp Văn bản 15"/>
                <p:cNvSpPr txBox="1"/>
                <p:nvPr/>
              </p:nvSpPr>
              <p:spPr>
                <a:xfrm>
                  <a:off x="8278160" y="1229244"/>
                  <a:ext cx="10727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Hộp Văn bản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8160" y="1229244"/>
                  <a:ext cx="107273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6667" r="-1477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19" name="Nhóm 18"/>
          <p:cNvGrpSpPr/>
          <p:nvPr/>
        </p:nvGrpSpPr>
        <p:grpSpPr>
          <a:xfrm>
            <a:off x="10127751" y="746195"/>
            <a:ext cx="1671143" cy="1704762"/>
            <a:chOff x="10127751" y="746195"/>
            <a:chExt cx="1671143" cy="1704762"/>
          </a:xfrm>
        </p:grpSpPr>
        <p:pic>
          <p:nvPicPr>
            <p:cNvPr id="15" name="Hình ảnh 14" descr="Ảnh có chứa vẽ&#10;&#10;Mô tả được tạo tự độ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5"/>
            <a:stretch>
              <a:fillRect/>
            </a:stretch>
          </p:blipFill>
          <p:spPr>
            <a:xfrm>
              <a:off x="10127751" y="746195"/>
              <a:ext cx="1671143" cy="17047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Hộp Văn bản 16"/>
                <p:cNvSpPr txBox="1"/>
                <p:nvPr/>
              </p:nvSpPr>
              <p:spPr>
                <a:xfrm>
                  <a:off x="10127751" y="1288916"/>
                  <a:ext cx="1476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Hộp Văn bản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7751" y="1288916"/>
                  <a:ext cx="1476686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6557" r="-10700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Hộp Văn bản 19"/>
              <p:cNvSpPr txBox="1"/>
              <p:nvPr/>
            </p:nvSpPr>
            <p:spPr>
              <a:xfrm>
                <a:off x="4498290" y="3655938"/>
                <a:ext cx="3507129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>
                    <a:solidFill>
                      <a:schemeClr val="accent5"/>
                    </a:solidFill>
                  </a:rPr>
                  <a:t> should be close to 1</a:t>
                </a:r>
              </a:p>
            </p:txBody>
          </p:sp>
        </mc:Choice>
        <mc:Fallback xmlns="">
          <p:sp>
            <p:nvSpPr>
              <p:cNvPr id="20" name="Hộp Văn bản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90" y="3655938"/>
                <a:ext cx="3507129" cy="505523"/>
              </a:xfrm>
              <a:prstGeom prst="rect">
                <a:avLst/>
              </a:prstGeom>
              <a:blipFill rotWithShape="1">
                <a:blip r:embed="rId10"/>
                <a:stretch>
                  <a:fillRect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Hộp Văn bản 20"/>
              <p:cNvSpPr txBox="1"/>
              <p:nvPr/>
            </p:nvSpPr>
            <p:spPr>
              <a:xfrm>
                <a:off x="4498290" y="4417970"/>
                <a:ext cx="2750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>
                    <a:solidFill>
                      <a:schemeClr val="accent5"/>
                    </a:solidFill>
                  </a:rPr>
                  <a:t> should be close to 0</a:t>
                </a:r>
              </a:p>
            </p:txBody>
          </p:sp>
        </mc:Choice>
        <mc:Fallback xmlns="">
          <p:sp>
            <p:nvSpPr>
              <p:cNvPr id="21" name="Hộp Văn bản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90" y="4417970"/>
                <a:ext cx="2750433" cy="400110"/>
              </a:xfrm>
              <a:prstGeom prst="rect">
                <a:avLst/>
              </a:prstGeom>
              <a:blipFill rotWithShape="1">
                <a:blip r:embed="rId11"/>
                <a:stretch>
                  <a:fillRect t="-9231" r="-1330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30121" y="5496169"/>
                <a:ext cx="785106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21" y="5496169"/>
                <a:ext cx="7851060" cy="84856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69994"/>
            <a:ext cx="12192000" cy="686515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" y="3759242"/>
            <a:ext cx="12192000" cy="3224488"/>
          </a:xfrm>
          <a:prstGeom prst="rect">
            <a:avLst/>
          </a:prstGeom>
        </p:spPr>
      </p:pic>
      <p:grpSp>
        <p:nvGrpSpPr>
          <p:cNvPr id="13" name="Nhóm 12"/>
          <p:cNvGrpSpPr/>
          <p:nvPr/>
        </p:nvGrpSpPr>
        <p:grpSpPr>
          <a:xfrm>
            <a:off x="3128226" y="6277713"/>
            <a:ext cx="317817" cy="265459"/>
            <a:chOff x="3095841" y="6188178"/>
            <a:chExt cx="317817" cy="265459"/>
          </a:xfrm>
        </p:grpSpPr>
        <p:sp>
          <p:nvSpPr>
            <p:cNvPr id="10" name="Hình Bầu dục 9"/>
            <p:cNvSpPr/>
            <p:nvPr/>
          </p:nvSpPr>
          <p:spPr>
            <a:xfrm>
              <a:off x="3095841" y="6188178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Đường kết nối Mũi tên Thẳng 11"/>
            <p:cNvCxnSpPr/>
            <p:nvPr/>
          </p:nvCxnSpPr>
          <p:spPr>
            <a:xfrm flipH="1" flipV="1">
              <a:off x="3193745" y="6279618"/>
              <a:ext cx="219913" cy="17401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Hình ảnh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2153" y="3680025"/>
            <a:ext cx="1980248" cy="1051402"/>
          </a:xfrm>
          <a:prstGeom prst="rect">
            <a:avLst/>
          </a:prstGeom>
        </p:spPr>
      </p:pic>
      <p:graphicFrame>
        <p:nvGraphicFramePr>
          <p:cNvPr id="15" name="Đối tượng 14"/>
          <p:cNvGraphicFramePr>
            <a:graphicFrameLocks noChangeAspect="1"/>
          </p:cNvGraphicFramePr>
          <p:nvPr/>
        </p:nvGraphicFramePr>
        <p:xfrm>
          <a:off x="8255629" y="4800585"/>
          <a:ext cx="2133295" cy="118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" name="Bitmap Image" r:id="rId8" imgW="3571875" imgH="1990725" progId="Paint.Picture">
                  <p:embed/>
                </p:oleObj>
              </mc:Choice>
              <mc:Fallback>
                <p:oleObj name="Bitmap Image" r:id="rId8" imgW="3571875" imgH="1990725" progId="Paint.Picture">
                  <p:embed/>
                  <p:pic>
                    <p:nvPicPr>
                      <p:cNvPr id="0" name="Picture 119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255629" y="4800585"/>
                        <a:ext cx="2133295" cy="1188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Hình Bầu dục 15"/>
          <p:cNvSpPr/>
          <p:nvPr/>
        </p:nvSpPr>
        <p:spPr>
          <a:xfrm>
            <a:off x="3290367" y="468570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Đường kết nối Mũi tên Thẳng 16"/>
          <p:cNvCxnSpPr/>
          <p:nvPr/>
        </p:nvCxnSpPr>
        <p:spPr>
          <a:xfrm flipH="1">
            <a:off x="3316605" y="4800585"/>
            <a:ext cx="19482" cy="2038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ình Bầu dục 19"/>
          <p:cNvSpPr/>
          <p:nvPr/>
        </p:nvSpPr>
        <p:spPr>
          <a:xfrm>
            <a:off x="3270885" y="503793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Đường kết nối Mũi tên Thẳng 22"/>
          <p:cNvCxnSpPr/>
          <p:nvPr/>
        </p:nvCxnSpPr>
        <p:spPr>
          <a:xfrm flipH="1">
            <a:off x="3290367" y="5152810"/>
            <a:ext cx="19482" cy="2038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Hình Bầu dục 23"/>
          <p:cNvSpPr/>
          <p:nvPr/>
        </p:nvSpPr>
        <p:spPr>
          <a:xfrm>
            <a:off x="3244647" y="5390157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ộp Văn bản 25"/>
          <p:cNvSpPr txBox="1"/>
          <p:nvPr/>
        </p:nvSpPr>
        <p:spPr>
          <a:xfrm>
            <a:off x="3446043" y="6471388"/>
            <a:ext cx="184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Global optimum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4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77792" y="179930"/>
            <a:ext cx="11076008" cy="653447"/>
          </a:xfrm>
        </p:spPr>
        <p:txBody>
          <a:bodyPr>
            <a:normAutofit fontScale="90000"/>
          </a:bodyPr>
          <a:lstStyle/>
          <a:p>
            <a:r>
              <a:rPr lang="en-US" b="1"/>
              <a:t>Gradient Descent</a:t>
            </a:r>
          </a:p>
        </p:txBody>
      </p:sp>
      <p:cxnSp>
        <p:nvCxnSpPr>
          <p:cNvPr id="9" name="Đường kết nối Mũi tên Thẳng 8"/>
          <p:cNvCxnSpPr/>
          <p:nvPr/>
        </p:nvCxnSpPr>
        <p:spPr>
          <a:xfrm flipV="1">
            <a:off x="929640" y="1249680"/>
            <a:ext cx="0" cy="1645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Đường kết nối Mũi tên Thẳng 10"/>
          <p:cNvCxnSpPr/>
          <p:nvPr/>
        </p:nvCxnSpPr>
        <p:spPr>
          <a:xfrm>
            <a:off x="731520" y="2743200"/>
            <a:ext cx="29565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ình tự do: Hình 14"/>
          <p:cNvSpPr/>
          <p:nvPr/>
        </p:nvSpPr>
        <p:spPr>
          <a:xfrm>
            <a:off x="1066800" y="1569720"/>
            <a:ext cx="2453640" cy="1005928"/>
          </a:xfrm>
          <a:custGeom>
            <a:avLst/>
            <a:gdLst>
              <a:gd name="connsiteX0" fmla="*/ 0 w 2453640"/>
              <a:gd name="connsiteY0" fmla="*/ 0 h 1005928"/>
              <a:gd name="connsiteX1" fmla="*/ 1188720 w 2453640"/>
              <a:gd name="connsiteY1" fmla="*/ 1005840 h 1005928"/>
              <a:gd name="connsiteX2" fmla="*/ 2453640 w 2453640"/>
              <a:gd name="connsiteY2" fmla="*/ 45720 h 100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640" h="1005928">
                <a:moveTo>
                  <a:pt x="0" y="0"/>
                </a:moveTo>
                <a:cubicBezTo>
                  <a:pt x="389890" y="499110"/>
                  <a:pt x="779780" y="998220"/>
                  <a:pt x="1188720" y="1005840"/>
                </a:cubicBezTo>
                <a:cubicBezTo>
                  <a:pt x="1597660" y="1013460"/>
                  <a:pt x="2025650" y="529590"/>
                  <a:pt x="2453640" y="457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/>
              <p:cNvSpPr txBox="1"/>
              <p:nvPr/>
            </p:nvSpPr>
            <p:spPr>
              <a:xfrm>
                <a:off x="3520440" y="1108650"/>
                <a:ext cx="869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Hộp Văn bản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40" y="1108650"/>
                <a:ext cx="86979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704" r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/>
              <p:cNvSpPr txBox="1"/>
              <p:nvPr/>
            </p:nvSpPr>
            <p:spPr>
              <a:xfrm>
                <a:off x="3098115" y="2743200"/>
                <a:ext cx="490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Hộp Văn bản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115" y="2743200"/>
                <a:ext cx="490262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/>
              <p:cNvSpPr txBox="1"/>
              <p:nvPr/>
            </p:nvSpPr>
            <p:spPr>
              <a:xfrm>
                <a:off x="6629400" y="1108650"/>
                <a:ext cx="4831076" cy="1547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Repeat {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𝑑𝐽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sz="2400"/>
              </a:p>
              <a:p>
                <a:r>
                  <a:rPr lang="en-US" sz="2400"/>
                  <a:t>}</a:t>
                </a:r>
              </a:p>
            </p:txBody>
          </p:sp>
        </mc:Choice>
        <mc:Fallback xmlns="">
          <p:sp>
            <p:nvSpPr>
              <p:cNvPr id="18" name="Hộp Văn bản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108650"/>
                <a:ext cx="4831076" cy="1547731"/>
              </a:xfrm>
              <a:prstGeom prst="rect">
                <a:avLst/>
              </a:prstGeom>
              <a:blipFill rotWithShape="1">
                <a:blip r:embed="rId4"/>
                <a:stretch>
                  <a:fillRect l="-2020" t="-3150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9" name="Hộp Văn bản 18"/>
          <p:cNvSpPr txBox="1"/>
          <p:nvPr/>
        </p:nvSpPr>
        <p:spPr>
          <a:xfrm>
            <a:off x="8822485" y="755719"/>
            <a:ext cx="1557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Learning rate</a:t>
            </a:r>
          </a:p>
        </p:txBody>
      </p:sp>
      <p:sp>
        <p:nvSpPr>
          <p:cNvPr id="20" name="Hộp Văn bản 19"/>
          <p:cNvSpPr txBox="1"/>
          <p:nvPr/>
        </p:nvSpPr>
        <p:spPr>
          <a:xfrm>
            <a:off x="9313302" y="2469989"/>
            <a:ext cx="95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Update</a:t>
            </a:r>
          </a:p>
        </p:txBody>
      </p:sp>
      <p:cxnSp>
        <p:nvCxnSpPr>
          <p:cNvPr id="22" name="Đường kết nối Mũi tên Thẳng 21"/>
          <p:cNvCxnSpPr/>
          <p:nvPr/>
        </p:nvCxnSpPr>
        <p:spPr>
          <a:xfrm>
            <a:off x="9267582" y="1108650"/>
            <a:ext cx="0" cy="5738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Ngoặc móc Phải 25"/>
          <p:cNvSpPr/>
          <p:nvPr/>
        </p:nvSpPr>
        <p:spPr>
          <a:xfrm rot="5400000">
            <a:off x="9723833" y="2021124"/>
            <a:ext cx="168749" cy="728981"/>
          </a:xfrm>
          <a:prstGeom prst="rightBrace">
            <a:avLst>
              <a:gd name="adj1" fmla="val 23009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ình Bầu dục 27"/>
          <p:cNvSpPr/>
          <p:nvPr/>
        </p:nvSpPr>
        <p:spPr>
          <a:xfrm>
            <a:off x="3281679" y="183481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Đường kết nối Mũi tên Thẳng 29"/>
          <p:cNvCxnSpPr/>
          <p:nvPr/>
        </p:nvCxnSpPr>
        <p:spPr>
          <a:xfrm flipH="1">
            <a:off x="3129915" y="1859280"/>
            <a:ext cx="175260" cy="18880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Hình Bầu dục 36"/>
          <p:cNvSpPr/>
          <p:nvPr/>
        </p:nvSpPr>
        <p:spPr>
          <a:xfrm>
            <a:off x="3098115" y="204076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Đường kết nối Mũi tên Thẳng 37"/>
          <p:cNvCxnSpPr/>
          <p:nvPr/>
        </p:nvCxnSpPr>
        <p:spPr>
          <a:xfrm flipH="1">
            <a:off x="2983230" y="2061210"/>
            <a:ext cx="135256" cy="1371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Hình Bầu dục 42"/>
          <p:cNvSpPr/>
          <p:nvPr/>
        </p:nvSpPr>
        <p:spPr>
          <a:xfrm>
            <a:off x="2935022" y="219596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Đường kết nối Mũi tên Thẳng 43"/>
          <p:cNvCxnSpPr/>
          <p:nvPr/>
        </p:nvCxnSpPr>
        <p:spPr>
          <a:xfrm flipH="1">
            <a:off x="2855595" y="2218819"/>
            <a:ext cx="102286" cy="8242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Hình Bầu dục 45"/>
          <p:cNvSpPr/>
          <p:nvPr/>
        </p:nvSpPr>
        <p:spPr>
          <a:xfrm>
            <a:off x="2813348" y="22913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ình Bầu dục 47"/>
          <p:cNvSpPr/>
          <p:nvPr/>
        </p:nvSpPr>
        <p:spPr>
          <a:xfrm>
            <a:off x="1091568" y="160933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/>
              <p:cNvSpPr txBox="1"/>
              <p:nvPr/>
            </p:nvSpPr>
            <p:spPr>
              <a:xfrm>
                <a:off x="1179006" y="898147"/>
                <a:ext cx="1261114" cy="629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Hộp Văn bản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006" y="898147"/>
                <a:ext cx="1261114" cy="6299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50" name="Đường kết nối Mũi tên Thẳng 49"/>
          <p:cNvCxnSpPr/>
          <p:nvPr/>
        </p:nvCxnSpPr>
        <p:spPr>
          <a:xfrm>
            <a:off x="1114425" y="1634490"/>
            <a:ext cx="264795" cy="3390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Hình Bầu dục 55"/>
          <p:cNvSpPr/>
          <p:nvPr/>
        </p:nvSpPr>
        <p:spPr>
          <a:xfrm>
            <a:off x="1381126" y="196054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Đường kết nối Mũi tên Thẳng 56"/>
          <p:cNvCxnSpPr/>
          <p:nvPr/>
        </p:nvCxnSpPr>
        <p:spPr>
          <a:xfrm>
            <a:off x="1402073" y="1980753"/>
            <a:ext cx="193649" cy="21857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Hình Bầu dục 58"/>
          <p:cNvSpPr/>
          <p:nvPr/>
        </p:nvSpPr>
        <p:spPr>
          <a:xfrm>
            <a:off x="1588433" y="218994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Đường kết nối Mũi tên Thẳng 59"/>
          <p:cNvCxnSpPr/>
          <p:nvPr/>
        </p:nvCxnSpPr>
        <p:spPr>
          <a:xfrm>
            <a:off x="1611292" y="2212994"/>
            <a:ext cx="120353" cy="11390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Hình Bầu dục 62"/>
          <p:cNvSpPr/>
          <p:nvPr/>
        </p:nvSpPr>
        <p:spPr>
          <a:xfrm>
            <a:off x="1731644" y="232283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Đường nối Thẳng 67"/>
          <p:cNvCxnSpPr/>
          <p:nvPr/>
        </p:nvCxnSpPr>
        <p:spPr>
          <a:xfrm>
            <a:off x="731520" y="3613484"/>
            <a:ext cx="100793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Hình ảnh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27" y="4347242"/>
            <a:ext cx="3450908" cy="2166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Hộp Văn bản 71"/>
              <p:cNvSpPr txBox="1"/>
              <p:nvPr/>
            </p:nvSpPr>
            <p:spPr>
              <a:xfrm>
                <a:off x="6626458" y="3923955"/>
                <a:ext cx="4184416" cy="2633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/>
                  <a:t>Repeat {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400"/>
              </a:p>
              <a:p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400"/>
              </a:p>
              <a:p>
                <a:r>
                  <a:rPr lang="en-US" sz="2400"/>
                  <a:t>}</a:t>
                </a:r>
              </a:p>
            </p:txBody>
          </p:sp>
        </mc:Choice>
        <mc:Fallback xmlns="">
          <p:sp>
            <p:nvSpPr>
              <p:cNvPr id="72" name="Hộp Văn bản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8" y="3923955"/>
                <a:ext cx="4184416" cy="2633798"/>
              </a:xfrm>
              <a:prstGeom prst="rect">
                <a:avLst/>
              </a:prstGeom>
              <a:blipFill rotWithShape="1">
                <a:blip r:embed="rId7"/>
                <a:stretch>
                  <a:fillRect l="-2187" t="-1852" b="-4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6" grpId="0" animBg="1"/>
      <p:bldP spid="28" grpId="0" animBg="1"/>
      <p:bldP spid="37" grpId="0" animBg="1"/>
      <p:bldP spid="43" grpId="0" animBg="1"/>
      <p:bldP spid="46" grpId="0" animBg="1"/>
      <p:bldP spid="48" grpId="0" animBg="1"/>
      <p:bldP spid="49" grpId="0"/>
      <p:bldP spid="56" grpId="0" animBg="1"/>
      <p:bldP spid="59" grpId="0" animBg="1"/>
      <p:bldP spid="63" grpId="0" animBg="1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89560" y="136525"/>
            <a:ext cx="10515600" cy="838835"/>
          </a:xfrm>
        </p:spPr>
        <p:txBody>
          <a:bodyPr>
            <a:normAutofit/>
          </a:bodyPr>
          <a:lstStyle/>
          <a:p>
            <a:r>
              <a:rPr lang="en-US" sz="4000" b="1"/>
              <a:t>Computation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/>
              <p:cNvSpPr txBox="1"/>
              <p:nvPr/>
            </p:nvSpPr>
            <p:spPr>
              <a:xfrm>
                <a:off x="701040" y="1249680"/>
                <a:ext cx="30521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Hộp Văn bản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249680"/>
                <a:ext cx="3052182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6687387" y="1482217"/>
                <a:ext cx="1155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387" y="1482217"/>
                <a:ext cx="115544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9" name="Nhóm 8"/>
          <p:cNvGrpSpPr/>
          <p:nvPr/>
        </p:nvGrpSpPr>
        <p:grpSpPr>
          <a:xfrm>
            <a:off x="3102022" y="1732282"/>
            <a:ext cx="437748" cy="484215"/>
            <a:chOff x="3102022" y="1732282"/>
            <a:chExt cx="437748" cy="484215"/>
          </a:xfrm>
        </p:grpSpPr>
        <p:sp>
          <p:nvSpPr>
            <p:cNvPr id="7" name="Ngoặc móc Phải 6"/>
            <p:cNvSpPr/>
            <p:nvPr/>
          </p:nvSpPr>
          <p:spPr>
            <a:xfrm rot="5400000">
              <a:off x="3271194" y="1636087"/>
              <a:ext cx="99403" cy="291793"/>
            </a:xfrm>
            <a:prstGeom prst="rightBrace">
              <a:avLst>
                <a:gd name="adj1" fmla="val 44854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Hộp Văn bản 7"/>
                <p:cNvSpPr txBox="1"/>
                <p:nvPr/>
              </p:nvSpPr>
              <p:spPr>
                <a:xfrm>
                  <a:off x="3102022" y="1754832"/>
                  <a:ext cx="4377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8" name="Hộp Văn bản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2022" y="1754832"/>
                  <a:ext cx="437748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6687387" y="1943882"/>
                <a:ext cx="1558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387" y="1943882"/>
                <a:ext cx="155876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13" name="Nhóm 12"/>
          <p:cNvGrpSpPr/>
          <p:nvPr/>
        </p:nvGrpSpPr>
        <p:grpSpPr>
          <a:xfrm>
            <a:off x="2679700" y="2185824"/>
            <a:ext cx="787092" cy="535980"/>
            <a:chOff x="2679700" y="2185824"/>
            <a:chExt cx="787092" cy="535980"/>
          </a:xfrm>
        </p:grpSpPr>
        <p:sp>
          <p:nvSpPr>
            <p:cNvPr id="11" name="Ngoặc móc Phải 10"/>
            <p:cNvSpPr/>
            <p:nvPr/>
          </p:nvSpPr>
          <p:spPr>
            <a:xfrm rot="5400000">
              <a:off x="2999086" y="1866438"/>
              <a:ext cx="148320" cy="787092"/>
            </a:xfrm>
            <a:prstGeom prst="rightBrace">
              <a:avLst>
                <a:gd name="adj1" fmla="val 44599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Hộp Văn bản 11"/>
                <p:cNvSpPr txBox="1"/>
                <p:nvPr/>
              </p:nvSpPr>
              <p:spPr>
                <a:xfrm>
                  <a:off x="2858572" y="2260139"/>
                  <a:ext cx="429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Hộp Văn bản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72" y="2260139"/>
                  <a:ext cx="429348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/>
              <p:cNvSpPr txBox="1"/>
              <p:nvPr/>
            </p:nvSpPr>
            <p:spPr>
              <a:xfrm>
                <a:off x="6687387" y="2415201"/>
                <a:ext cx="1122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Hộp Văn bản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387" y="2415201"/>
                <a:ext cx="1122487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54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17" name="Nhóm 16"/>
          <p:cNvGrpSpPr/>
          <p:nvPr/>
        </p:nvGrpSpPr>
        <p:grpSpPr>
          <a:xfrm>
            <a:off x="2402186" y="2647179"/>
            <a:ext cx="1064606" cy="608838"/>
            <a:chOff x="2402186" y="2647179"/>
            <a:chExt cx="1064606" cy="608838"/>
          </a:xfrm>
        </p:grpSpPr>
        <p:sp>
          <p:nvSpPr>
            <p:cNvPr id="15" name="Ngoặc móc Phải 14"/>
            <p:cNvSpPr/>
            <p:nvPr/>
          </p:nvSpPr>
          <p:spPr>
            <a:xfrm rot="5400000">
              <a:off x="2875510" y="2173855"/>
              <a:ext cx="117957" cy="1064606"/>
            </a:xfrm>
            <a:prstGeom prst="rightBrace">
              <a:avLst>
                <a:gd name="adj1" fmla="val 54688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Hộp Văn bản 15"/>
                <p:cNvSpPr txBox="1"/>
                <p:nvPr/>
              </p:nvSpPr>
              <p:spPr>
                <a:xfrm>
                  <a:off x="2725380" y="2794352"/>
                  <a:ext cx="3766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6" name="Hộp Văn bản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380" y="2794352"/>
                  <a:ext cx="376642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613"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45" name="Nhóm 44"/>
          <p:cNvGrpSpPr/>
          <p:nvPr/>
        </p:nvGrpSpPr>
        <p:grpSpPr>
          <a:xfrm>
            <a:off x="1779958" y="4014274"/>
            <a:ext cx="432618" cy="1923117"/>
            <a:chOff x="3383064" y="3831590"/>
            <a:chExt cx="432618" cy="19231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Hộp Văn bản 17"/>
                <p:cNvSpPr txBox="1"/>
                <p:nvPr/>
              </p:nvSpPr>
              <p:spPr>
                <a:xfrm>
                  <a:off x="3383064" y="3831590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8" name="Hộp Văn bản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3064" y="3831590"/>
                  <a:ext cx="432618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Hộp Văn bản 18"/>
                <p:cNvSpPr txBox="1"/>
                <p:nvPr/>
              </p:nvSpPr>
              <p:spPr>
                <a:xfrm>
                  <a:off x="3383064" y="4560411"/>
                  <a:ext cx="42704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9" name="Hộp Văn bản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3064" y="4560411"/>
                  <a:ext cx="427040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Hộp Văn bản 19"/>
                <p:cNvSpPr txBox="1"/>
                <p:nvPr/>
              </p:nvSpPr>
              <p:spPr>
                <a:xfrm>
                  <a:off x="3383168" y="5293042"/>
                  <a:ext cx="4044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0" name="Hộp Văn bản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3168" y="5293042"/>
                  <a:ext cx="404405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cxnSp>
        <p:nvCxnSpPr>
          <p:cNvPr id="22" name="Đường kết nối Mũi tên Thẳng 21"/>
          <p:cNvCxnSpPr/>
          <p:nvPr/>
        </p:nvCxnSpPr>
        <p:spPr>
          <a:xfrm>
            <a:off x="2637197" y="5032933"/>
            <a:ext cx="1043940" cy="3733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Hộp Văn bản 22"/>
              <p:cNvSpPr txBox="1"/>
              <p:nvPr/>
            </p:nvSpPr>
            <p:spPr>
              <a:xfrm>
                <a:off x="3853857" y="5218850"/>
                <a:ext cx="1294130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Hộp Văn bản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857" y="5218850"/>
                <a:ext cx="1294130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4" name="Đường kết nối Mũi tên Thẳng 23"/>
          <p:cNvCxnSpPr/>
          <p:nvPr/>
        </p:nvCxnSpPr>
        <p:spPr>
          <a:xfrm flipV="1">
            <a:off x="2607046" y="5540933"/>
            <a:ext cx="1074091" cy="2082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Hộp Văn bản 29"/>
              <p:cNvSpPr txBox="1"/>
              <p:nvPr/>
            </p:nvSpPr>
            <p:spPr>
              <a:xfrm>
                <a:off x="5786659" y="4888578"/>
                <a:ext cx="155875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0" name="Hộp Văn bản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659" y="4888578"/>
                <a:ext cx="1558759" cy="46166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Hộp Văn bản 30"/>
              <p:cNvSpPr txBox="1"/>
              <p:nvPr/>
            </p:nvSpPr>
            <p:spPr>
              <a:xfrm>
                <a:off x="8012430" y="4888578"/>
                <a:ext cx="155875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Hộp Văn bản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430" y="4888578"/>
                <a:ext cx="1558759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2" name="Đường kết nối Mũi tên Thẳng 31"/>
          <p:cNvCxnSpPr/>
          <p:nvPr/>
        </p:nvCxnSpPr>
        <p:spPr>
          <a:xfrm>
            <a:off x="2614337" y="4311573"/>
            <a:ext cx="3032760" cy="721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Đường kết nối Mũi tên Thẳng 34"/>
          <p:cNvCxnSpPr/>
          <p:nvPr/>
        </p:nvCxnSpPr>
        <p:spPr>
          <a:xfrm flipV="1">
            <a:off x="5217404" y="5218849"/>
            <a:ext cx="429693" cy="1874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Đường kết nối Mũi tên Thẳng 41"/>
          <p:cNvCxnSpPr/>
          <p:nvPr/>
        </p:nvCxnSpPr>
        <p:spPr>
          <a:xfrm flipV="1">
            <a:off x="7464077" y="5119410"/>
            <a:ext cx="40806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Hộp Văn bản 45"/>
              <p:cNvSpPr txBox="1"/>
              <p:nvPr/>
            </p:nvSpPr>
            <p:spPr>
              <a:xfrm>
                <a:off x="2010363" y="4033324"/>
                <a:ext cx="51202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b="0"/>
              </a:p>
              <a:p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b="0"/>
              </a:p>
              <a:p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6" name="Hộp Văn bản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63" y="4033324"/>
                <a:ext cx="512026" cy="1938992"/>
              </a:xfrm>
              <a:prstGeom prst="rect">
                <a:avLst/>
              </a:prstGeom>
              <a:blipFill rotWithShape="1">
                <a:blip r:embed="rId16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Hộp Văn bản 46"/>
              <p:cNvSpPr txBox="1"/>
              <p:nvPr/>
            </p:nvSpPr>
            <p:spPr>
              <a:xfrm>
                <a:off x="4202901" y="4825267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7" name="Hộp Văn bản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01" y="4825267"/>
                <a:ext cx="423514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Hộp Văn bản 47"/>
              <p:cNvSpPr txBox="1"/>
              <p:nvPr/>
            </p:nvSpPr>
            <p:spPr>
              <a:xfrm>
                <a:off x="6367145" y="4363602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8" name="Hộp Văn bản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45" y="4363602"/>
                <a:ext cx="593432" cy="46166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/>
              <p:cNvSpPr txBox="1"/>
              <p:nvPr/>
            </p:nvSpPr>
            <p:spPr>
              <a:xfrm>
                <a:off x="8495093" y="4363602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33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9" name="Hộp Văn bản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93" y="4363602"/>
                <a:ext cx="593432" cy="46166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51" name="Đường kết nối Mũi tên Thẳng 50"/>
          <p:cNvCxnSpPr/>
          <p:nvPr/>
        </p:nvCxnSpPr>
        <p:spPr>
          <a:xfrm flipV="1">
            <a:off x="8705921" y="5475726"/>
            <a:ext cx="0" cy="660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Đường kết nối Mũi tên Thẳng 51"/>
          <p:cNvCxnSpPr/>
          <p:nvPr/>
        </p:nvCxnSpPr>
        <p:spPr>
          <a:xfrm flipH="1">
            <a:off x="7464077" y="5286932"/>
            <a:ext cx="40806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Đường kết nối Mũi tên Thẳng 54"/>
          <p:cNvCxnSpPr/>
          <p:nvPr/>
        </p:nvCxnSpPr>
        <p:spPr>
          <a:xfrm flipH="1">
            <a:off x="5277063" y="5350243"/>
            <a:ext cx="352180" cy="1549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Đường kết nối Mũi tên Thẳng 56"/>
          <p:cNvCxnSpPr/>
          <p:nvPr/>
        </p:nvCxnSpPr>
        <p:spPr>
          <a:xfrm flipH="1" flipV="1">
            <a:off x="2661951" y="4212704"/>
            <a:ext cx="2981462" cy="70091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Đường kết nối Mũi tên Thẳng 58"/>
          <p:cNvCxnSpPr/>
          <p:nvPr/>
        </p:nvCxnSpPr>
        <p:spPr>
          <a:xfrm flipH="1">
            <a:off x="2637197" y="5655043"/>
            <a:ext cx="1006482" cy="1919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Đường kết nối Mũi tên Thẳng 59"/>
          <p:cNvCxnSpPr/>
          <p:nvPr/>
        </p:nvCxnSpPr>
        <p:spPr>
          <a:xfrm flipH="1" flipV="1">
            <a:off x="2666197" y="4948690"/>
            <a:ext cx="977482" cy="3382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4" grpId="0"/>
      <p:bldP spid="23" grpId="0" animBg="1"/>
      <p:bldP spid="30" grpId="0" animBg="1"/>
      <p:bldP spid="31" grpId="0" animBg="1"/>
      <p:bldP spid="46" grpId="0"/>
      <p:bldP spid="47" grpId="0"/>
      <p:bldP spid="48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59466" y="145206"/>
            <a:ext cx="10515600" cy="746045"/>
          </a:xfrm>
        </p:spPr>
        <p:txBody>
          <a:bodyPr>
            <a:normAutofit/>
          </a:bodyPr>
          <a:lstStyle/>
          <a:p>
            <a:r>
              <a:rPr lang="en-US" sz="4000" b="1"/>
              <a:t>Derivatives with Computation Graphs</a:t>
            </a:r>
          </a:p>
        </p:txBody>
      </p:sp>
      <p:grpSp>
        <p:nvGrpSpPr>
          <p:cNvPr id="4" name="Nhóm 3"/>
          <p:cNvGrpSpPr/>
          <p:nvPr/>
        </p:nvGrpSpPr>
        <p:grpSpPr>
          <a:xfrm>
            <a:off x="1664211" y="2156342"/>
            <a:ext cx="432618" cy="1923117"/>
            <a:chOff x="3383064" y="3831590"/>
            <a:chExt cx="432618" cy="19231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Hộp Văn bản 4"/>
                <p:cNvSpPr txBox="1"/>
                <p:nvPr/>
              </p:nvSpPr>
              <p:spPr>
                <a:xfrm>
                  <a:off x="3383064" y="3831590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8" name="Hộp Văn bản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3064" y="3831590"/>
                  <a:ext cx="432618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Hộp Văn bản 5"/>
                <p:cNvSpPr txBox="1"/>
                <p:nvPr/>
              </p:nvSpPr>
              <p:spPr>
                <a:xfrm>
                  <a:off x="3383064" y="4560411"/>
                  <a:ext cx="42704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9" name="Hộp Văn bản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3064" y="4560411"/>
                  <a:ext cx="42704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Hộp Văn bản 6"/>
                <p:cNvSpPr txBox="1"/>
                <p:nvPr/>
              </p:nvSpPr>
              <p:spPr>
                <a:xfrm>
                  <a:off x="3383168" y="5293042"/>
                  <a:ext cx="4044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0" name="Hộp Văn bản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3168" y="5293042"/>
                  <a:ext cx="40440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cxnSp>
        <p:nvCxnSpPr>
          <p:cNvPr id="8" name="Đường kết nối Mũi tên Thẳng 7"/>
          <p:cNvCxnSpPr/>
          <p:nvPr/>
        </p:nvCxnSpPr>
        <p:spPr>
          <a:xfrm>
            <a:off x="2521450" y="3175001"/>
            <a:ext cx="1043940" cy="3733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3738110" y="3360918"/>
                <a:ext cx="1294130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10" y="3360918"/>
                <a:ext cx="129413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0" name="Đường kết nối Mũi tên Thẳng 9"/>
          <p:cNvCxnSpPr/>
          <p:nvPr/>
        </p:nvCxnSpPr>
        <p:spPr>
          <a:xfrm flipV="1">
            <a:off x="2491299" y="3683001"/>
            <a:ext cx="1074091" cy="2082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5670912" y="3030646"/>
                <a:ext cx="155875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912" y="3030646"/>
                <a:ext cx="1558759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/>
              <p:cNvSpPr txBox="1"/>
              <p:nvPr/>
            </p:nvSpPr>
            <p:spPr>
              <a:xfrm>
                <a:off x="7896683" y="3030646"/>
                <a:ext cx="155875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Hộp Văn bản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683" y="3030646"/>
                <a:ext cx="1558759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15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3" name="Đường kết nối Mũi tên Thẳng 12"/>
          <p:cNvCxnSpPr/>
          <p:nvPr/>
        </p:nvCxnSpPr>
        <p:spPr>
          <a:xfrm>
            <a:off x="2498590" y="2453641"/>
            <a:ext cx="3032760" cy="721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Đường kết nối Mũi tên Thẳng 13"/>
          <p:cNvCxnSpPr/>
          <p:nvPr/>
        </p:nvCxnSpPr>
        <p:spPr>
          <a:xfrm flipV="1">
            <a:off x="5101657" y="3360917"/>
            <a:ext cx="429693" cy="1874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kết nối Mũi tên Thẳng 14"/>
          <p:cNvCxnSpPr/>
          <p:nvPr/>
        </p:nvCxnSpPr>
        <p:spPr>
          <a:xfrm flipV="1">
            <a:off x="7348330" y="3261478"/>
            <a:ext cx="40806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/>
              <p:cNvSpPr txBox="1"/>
              <p:nvPr/>
            </p:nvSpPr>
            <p:spPr>
              <a:xfrm>
                <a:off x="1894616" y="2175392"/>
                <a:ext cx="51202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b="0"/>
              </a:p>
              <a:p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b="0"/>
              </a:p>
              <a:p>
                <a:endParaRPr lang="en-US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Hộp Văn bản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616" y="2175392"/>
                <a:ext cx="512026" cy="1938992"/>
              </a:xfrm>
              <a:prstGeom prst="rect">
                <a:avLst/>
              </a:prstGeom>
              <a:blipFill rotWithShape="1">
                <a:blip r:embed="rId9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/>
              <p:cNvSpPr txBox="1"/>
              <p:nvPr/>
            </p:nvSpPr>
            <p:spPr>
              <a:xfrm>
                <a:off x="4087154" y="2967335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Hộp Văn bản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154" y="2967335"/>
                <a:ext cx="42351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/>
              <p:cNvSpPr txBox="1"/>
              <p:nvPr/>
            </p:nvSpPr>
            <p:spPr>
              <a:xfrm>
                <a:off x="6251398" y="2505670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" name="Hộp Văn bản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98" y="2505670"/>
                <a:ext cx="593432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ộp Văn bản 18"/>
              <p:cNvSpPr txBox="1"/>
              <p:nvPr/>
            </p:nvSpPr>
            <p:spPr>
              <a:xfrm>
                <a:off x="8379346" y="2505670"/>
                <a:ext cx="593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33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Hộp Văn bản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346" y="2505670"/>
                <a:ext cx="593432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" name="Đường kết nối Mũi tên Thẳng 19"/>
          <p:cNvCxnSpPr/>
          <p:nvPr/>
        </p:nvCxnSpPr>
        <p:spPr>
          <a:xfrm flipV="1">
            <a:off x="8590174" y="3617794"/>
            <a:ext cx="0" cy="660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Đường kết nối Mũi tên Thẳng 20"/>
          <p:cNvCxnSpPr/>
          <p:nvPr/>
        </p:nvCxnSpPr>
        <p:spPr>
          <a:xfrm flipH="1">
            <a:off x="7348330" y="3429000"/>
            <a:ext cx="40806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Đường kết nối Mũi tên Thẳng 21"/>
          <p:cNvCxnSpPr/>
          <p:nvPr/>
        </p:nvCxnSpPr>
        <p:spPr>
          <a:xfrm flipH="1">
            <a:off x="5161316" y="3492311"/>
            <a:ext cx="352180" cy="1549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/>
          <p:cNvCxnSpPr/>
          <p:nvPr/>
        </p:nvCxnSpPr>
        <p:spPr>
          <a:xfrm flipH="1" flipV="1">
            <a:off x="2546204" y="2354772"/>
            <a:ext cx="2981462" cy="70091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 Mũi tên Thẳng 23"/>
          <p:cNvCxnSpPr/>
          <p:nvPr/>
        </p:nvCxnSpPr>
        <p:spPr>
          <a:xfrm flipH="1">
            <a:off x="2521450" y="3797111"/>
            <a:ext cx="1006482" cy="1919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kết nối Mũi tên Thẳng 24"/>
          <p:cNvCxnSpPr/>
          <p:nvPr/>
        </p:nvCxnSpPr>
        <p:spPr>
          <a:xfrm flipH="1" flipV="1">
            <a:off x="2550450" y="3090758"/>
            <a:ext cx="977482" cy="3382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Hộp Văn bản 25"/>
              <p:cNvSpPr txBox="1"/>
              <p:nvPr/>
            </p:nvSpPr>
            <p:spPr>
              <a:xfrm>
                <a:off x="3656990" y="1145531"/>
                <a:ext cx="2474845" cy="506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02122"/>
                          </a:solidFill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rgbClr val="202122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02122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02122"/>
                          </a:solidFill>
                          <a:effectLst/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b="0" i="1" smtClean="0">
                          <a:solidFill>
                            <a:srgbClr val="202122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202122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02122"/>
                          </a:solidFill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202122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02122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02122"/>
                          </a:solidFill>
                          <a:effectLst/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6" name="Hộp Văn bản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990" y="1145531"/>
                <a:ext cx="2474845" cy="50674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30" name="Hình ảnh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3060" y="1305837"/>
            <a:ext cx="2722730" cy="374770"/>
          </a:xfrm>
          <a:prstGeom prst="rect">
            <a:avLst/>
          </a:prstGeom>
        </p:spPr>
      </p:pic>
      <p:sp>
        <p:nvSpPr>
          <p:cNvPr id="32" name="Mũi tên: Phải 31"/>
          <p:cNvSpPr/>
          <p:nvPr/>
        </p:nvSpPr>
        <p:spPr>
          <a:xfrm>
            <a:off x="6093949" y="1386125"/>
            <a:ext cx="322149" cy="163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Hộp Văn bản 32"/>
              <p:cNvSpPr txBox="1"/>
              <p:nvPr/>
            </p:nvSpPr>
            <p:spPr>
              <a:xfrm>
                <a:off x="1329909" y="4888939"/>
                <a:ext cx="1492845" cy="677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3" name="Hộp Văn bản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09" y="4888939"/>
                <a:ext cx="1492845" cy="67768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Hộp Văn bản 34"/>
              <p:cNvSpPr txBox="1"/>
              <p:nvPr/>
            </p:nvSpPr>
            <p:spPr>
              <a:xfrm>
                <a:off x="6783833" y="4910098"/>
                <a:ext cx="2538516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5" name="Hộp Văn bản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833" y="4910098"/>
                <a:ext cx="2538516" cy="635367"/>
              </a:xfrm>
              <a:prstGeom prst="rect">
                <a:avLst/>
              </a:prstGeom>
              <a:blipFill rotWithShape="1">
                <a:blip r:embed="rId1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Hộp Văn bản 35"/>
              <p:cNvSpPr txBox="1"/>
              <p:nvPr/>
            </p:nvSpPr>
            <p:spPr>
              <a:xfrm>
                <a:off x="9322349" y="4888939"/>
                <a:ext cx="2214463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6" name="Hộp Văn bản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349" y="4888939"/>
                <a:ext cx="2214463" cy="635367"/>
              </a:xfrm>
              <a:prstGeom prst="rect">
                <a:avLst/>
              </a:prstGeom>
              <a:blipFill rotWithShape="1">
                <a:blip r:embed="rId17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7" name="Hộp Văn bản 36"/>
          <p:cNvSpPr txBox="1"/>
          <p:nvPr/>
        </p:nvSpPr>
        <p:spPr>
          <a:xfrm>
            <a:off x="2015093" y="55666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</a:t>
            </a:r>
          </a:p>
        </p:txBody>
      </p:sp>
      <p:sp>
        <p:nvSpPr>
          <p:cNvPr id="39" name="Hộp Văn bản 38"/>
          <p:cNvSpPr txBox="1"/>
          <p:nvPr/>
        </p:nvSpPr>
        <p:spPr>
          <a:xfrm>
            <a:off x="2391632" y="55600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</a:t>
            </a:r>
          </a:p>
        </p:txBody>
      </p:sp>
      <p:sp>
        <p:nvSpPr>
          <p:cNvPr id="40" name="Hộp Văn bản 39"/>
          <p:cNvSpPr txBox="1"/>
          <p:nvPr/>
        </p:nvSpPr>
        <p:spPr>
          <a:xfrm>
            <a:off x="4706280" y="55666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</a:t>
            </a:r>
          </a:p>
        </p:txBody>
      </p:sp>
      <p:sp>
        <p:nvSpPr>
          <p:cNvPr id="41" name="Hộp Văn bản 40"/>
          <p:cNvSpPr txBox="1"/>
          <p:nvPr/>
        </p:nvSpPr>
        <p:spPr>
          <a:xfrm>
            <a:off x="5124685" y="55666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Hộp Văn bản 43"/>
              <p:cNvSpPr txBox="1"/>
              <p:nvPr/>
            </p:nvSpPr>
            <p:spPr>
              <a:xfrm>
                <a:off x="3665507" y="4888939"/>
                <a:ext cx="2214463" cy="67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4" name="Hộp Văn bản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507" y="4888939"/>
                <a:ext cx="2214463" cy="677686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5" name="Hộp Văn bản 44"/>
          <p:cNvSpPr txBox="1"/>
          <p:nvPr/>
        </p:nvSpPr>
        <p:spPr>
          <a:xfrm>
            <a:off x="7472436" y="55243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</a:t>
            </a:r>
          </a:p>
        </p:txBody>
      </p:sp>
      <p:sp>
        <p:nvSpPr>
          <p:cNvPr id="46" name="Hộp Văn bản 45"/>
          <p:cNvSpPr txBox="1"/>
          <p:nvPr/>
        </p:nvSpPr>
        <p:spPr>
          <a:xfrm>
            <a:off x="7890841" y="55243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2</a:t>
            </a:r>
          </a:p>
        </p:txBody>
      </p:sp>
      <p:sp>
        <p:nvSpPr>
          <p:cNvPr id="47" name="Hộp Văn bản 46"/>
          <p:cNvSpPr txBox="1"/>
          <p:nvPr/>
        </p:nvSpPr>
        <p:spPr>
          <a:xfrm>
            <a:off x="10024194" y="55454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</a:t>
            </a:r>
          </a:p>
        </p:txBody>
      </p:sp>
      <p:sp>
        <p:nvSpPr>
          <p:cNvPr id="48" name="Hộp Văn bản 47"/>
          <p:cNvSpPr txBox="1"/>
          <p:nvPr/>
        </p:nvSpPr>
        <p:spPr>
          <a:xfrm>
            <a:off x="10442599" y="55454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Hộp Văn bản 37"/>
              <p:cNvSpPr txBox="1"/>
              <p:nvPr/>
            </p:nvSpPr>
            <p:spPr>
              <a:xfrm>
                <a:off x="4002679" y="5590827"/>
                <a:ext cx="5454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8" name="Hộp Văn bản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679" y="5590827"/>
                <a:ext cx="545469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Hộp Văn bản 49"/>
              <p:cNvSpPr txBox="1"/>
              <p:nvPr/>
            </p:nvSpPr>
            <p:spPr>
              <a:xfrm>
                <a:off x="1309968" y="5617760"/>
                <a:ext cx="540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𝑑𝑎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0" name="Hộp Văn bản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68" y="5617760"/>
                <a:ext cx="540404" cy="4001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Hộp Văn bản 50"/>
              <p:cNvSpPr txBox="1"/>
              <p:nvPr/>
            </p:nvSpPr>
            <p:spPr>
              <a:xfrm>
                <a:off x="6712569" y="5585861"/>
                <a:ext cx="5349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1" name="Hộp Văn bản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569" y="5585861"/>
                <a:ext cx="534955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ộp Văn bản 51"/>
              <p:cNvSpPr txBox="1"/>
              <p:nvPr/>
            </p:nvSpPr>
            <p:spPr>
              <a:xfrm>
                <a:off x="9288794" y="5585861"/>
                <a:ext cx="5182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𝑑𝑐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2" name="Hộp Văn bản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794" y="5585861"/>
                <a:ext cx="518219" cy="40011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Hộp Văn bản 52"/>
              <p:cNvSpPr txBox="1"/>
              <p:nvPr/>
            </p:nvSpPr>
            <p:spPr>
              <a:xfrm>
                <a:off x="5789844" y="3518648"/>
                <a:ext cx="5384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𝑑𝑣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3" name="Hộp Văn bản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844" y="3518648"/>
                <a:ext cx="538417" cy="40011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ộp Văn bản 53"/>
              <p:cNvSpPr txBox="1"/>
              <p:nvPr/>
            </p:nvSpPr>
            <p:spPr>
              <a:xfrm>
                <a:off x="3714916" y="3844881"/>
                <a:ext cx="545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4" name="Hộp Văn bản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916" y="3844881"/>
                <a:ext cx="545470" cy="400110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Hộp Văn bản 54"/>
              <p:cNvSpPr txBox="1"/>
              <p:nvPr/>
            </p:nvSpPr>
            <p:spPr>
              <a:xfrm>
                <a:off x="1153743" y="2211520"/>
                <a:ext cx="540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𝑑𝑎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5" name="Hộp Văn bản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43" y="2211520"/>
                <a:ext cx="540404" cy="400110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Hộp Văn bản 55"/>
              <p:cNvSpPr txBox="1"/>
              <p:nvPr/>
            </p:nvSpPr>
            <p:spPr>
              <a:xfrm>
                <a:off x="1133127" y="2921034"/>
                <a:ext cx="5349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6" name="Hộp Văn bản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27" y="2921034"/>
                <a:ext cx="534955" cy="40011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Hộp Văn bản 56"/>
              <p:cNvSpPr txBox="1"/>
              <p:nvPr/>
            </p:nvSpPr>
            <p:spPr>
              <a:xfrm>
                <a:off x="1145469" y="3656589"/>
                <a:ext cx="5182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𝑑𝑐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7" name="Hộp Văn bản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69" y="3656589"/>
                <a:ext cx="518219" cy="40011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9" name="Hộp Văn bản 48"/>
          <p:cNvSpPr txBox="1"/>
          <p:nvPr/>
        </p:nvSpPr>
        <p:spPr>
          <a:xfrm flipH="1">
            <a:off x="2168864" y="1181279"/>
            <a:ext cx="195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Chain rule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7" grpId="0"/>
      <p:bldP spid="39" grpId="0"/>
      <p:bldP spid="40" grpId="0"/>
      <p:bldP spid="41" grpId="0"/>
      <p:bldP spid="44" grpId="0"/>
      <p:bldP spid="45" grpId="0"/>
      <p:bldP spid="46" grpId="0"/>
      <p:bldP spid="47" grpId="0"/>
      <p:bldP spid="48" grpId="0"/>
      <p:bldP spid="38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24738" y="64182"/>
            <a:ext cx="10515600" cy="827067"/>
          </a:xfrm>
        </p:spPr>
        <p:txBody>
          <a:bodyPr>
            <a:normAutofit/>
          </a:bodyPr>
          <a:lstStyle/>
          <a:p>
            <a:r>
              <a:rPr lang="en-US" sz="4000" b="1"/>
              <a:t>Logistic Regression Radient descent</a:t>
            </a:r>
          </a:p>
        </p:txBody>
      </p:sp>
      <p:pic>
        <p:nvPicPr>
          <p:cNvPr id="5" name="Hình ảnh 4" descr="Ảnh có chứa thực phẩm&#10;&#10;Mô tả được tạo tự độ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94" y="1623672"/>
            <a:ext cx="6096000" cy="1426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8487136" y="5315287"/>
                <a:ext cx="1367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rgbClr val="FF0000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136" y="5315287"/>
                <a:ext cx="1367810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4444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3" name="Hình ảnh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69" y="3429000"/>
            <a:ext cx="628650" cy="2771775"/>
          </a:xfrm>
          <a:prstGeom prst="rect">
            <a:avLst/>
          </a:prstGeom>
        </p:spPr>
      </p:pic>
      <p:pic>
        <p:nvPicPr>
          <p:cNvPr id="4" name="Hình ảnh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934" y="3555682"/>
            <a:ext cx="971550" cy="2609850"/>
          </a:xfrm>
          <a:prstGeom prst="rect">
            <a:avLst/>
          </a:prstGeom>
        </p:spPr>
      </p:pic>
      <p:pic>
        <p:nvPicPr>
          <p:cNvPr id="12" name="Hình ảnh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764" y="4402454"/>
            <a:ext cx="2495550" cy="885825"/>
          </a:xfrm>
          <a:prstGeom prst="rect">
            <a:avLst/>
          </a:prstGeom>
        </p:spPr>
      </p:pic>
      <p:pic>
        <p:nvPicPr>
          <p:cNvPr id="13" name="Hình ảnh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4303" y="4360544"/>
            <a:ext cx="2752725" cy="942975"/>
          </a:xfrm>
          <a:prstGeom prst="rect">
            <a:avLst/>
          </a:prstGeom>
        </p:spPr>
      </p:pic>
      <p:pic>
        <p:nvPicPr>
          <p:cNvPr id="14" name="Hình ảnh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1788" y="4402454"/>
            <a:ext cx="2219325" cy="8858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/>
              <a:t>Introduction to Deep Learning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Đối tượng 3"/>
          <p:cNvGraphicFramePr>
            <a:graphicFrameLocks noChangeAspect="1"/>
          </p:cNvGraphicFramePr>
          <p:nvPr/>
        </p:nvGraphicFramePr>
        <p:xfrm>
          <a:off x="0" y="-11509"/>
          <a:ext cx="12174416" cy="6869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" r:id="rId4" imgW="18288000" imgH="10287000" progId="">
                  <p:embed/>
                </p:oleObj>
              </mc:Choice>
              <mc:Fallback>
                <p:oleObj r:id="rId4" imgW="18288000" imgH="10287000" progId="">
                  <p:embed/>
                  <p:pic>
                    <p:nvPicPr>
                      <p:cNvPr id="0" name="Picture 425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-11509"/>
                        <a:ext cx="12174416" cy="6869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Đường kết nối Mũi tên Thẳng 4"/>
          <p:cNvCxnSpPr/>
          <p:nvPr/>
        </p:nvCxnSpPr>
        <p:spPr>
          <a:xfrm flipV="1">
            <a:off x="10337951" y="3316852"/>
            <a:ext cx="0" cy="660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Đường kết nối Mũi tên Thẳng 5"/>
          <p:cNvCxnSpPr/>
          <p:nvPr/>
        </p:nvCxnSpPr>
        <p:spPr>
          <a:xfrm flipH="1">
            <a:off x="9198498" y="2996812"/>
            <a:ext cx="53986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6854343" y="3584111"/>
                <a:ext cx="2790123" cy="677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343" y="3584111"/>
                <a:ext cx="2790123" cy="67762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2377621" y="3687017"/>
                <a:ext cx="2099101" cy="677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621" y="3687017"/>
                <a:ext cx="2099101" cy="67762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" name="Hình chữ nhật 14"/>
          <p:cNvSpPr/>
          <p:nvPr/>
        </p:nvSpPr>
        <p:spPr>
          <a:xfrm>
            <a:off x="4043680" y="3687017"/>
            <a:ext cx="313831" cy="7628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/>
              <p:cNvSpPr txBox="1"/>
              <p:nvPr/>
            </p:nvSpPr>
            <p:spPr>
              <a:xfrm>
                <a:off x="4610578" y="4414533"/>
                <a:ext cx="1101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Hộp Văn bản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578" y="4414533"/>
                <a:ext cx="110164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8" name="Đường kết nối Mũi tên Thẳng 17"/>
          <p:cNvCxnSpPr/>
          <p:nvPr/>
        </p:nvCxnSpPr>
        <p:spPr>
          <a:xfrm>
            <a:off x="4357511" y="4352964"/>
            <a:ext cx="336409" cy="1862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ình chữ nhật 19"/>
          <p:cNvSpPr/>
          <p:nvPr/>
        </p:nvSpPr>
        <p:spPr>
          <a:xfrm>
            <a:off x="3688079" y="3687017"/>
            <a:ext cx="315117" cy="76288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ình tự do: Hình 20"/>
          <p:cNvSpPr/>
          <p:nvPr/>
        </p:nvSpPr>
        <p:spPr>
          <a:xfrm>
            <a:off x="3845560" y="3443856"/>
            <a:ext cx="3103880" cy="452504"/>
          </a:xfrm>
          <a:custGeom>
            <a:avLst/>
            <a:gdLst>
              <a:gd name="connsiteX0" fmla="*/ 0 w 3103880"/>
              <a:gd name="connsiteY0" fmla="*/ 244224 h 452504"/>
              <a:gd name="connsiteX1" fmla="*/ 1457960 w 3103880"/>
              <a:gd name="connsiteY1" fmla="*/ 5464 h 452504"/>
              <a:gd name="connsiteX2" fmla="*/ 3103880 w 3103880"/>
              <a:gd name="connsiteY2" fmla="*/ 452504 h 45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3880" h="452504">
                <a:moveTo>
                  <a:pt x="0" y="244224"/>
                </a:moveTo>
                <a:cubicBezTo>
                  <a:pt x="470323" y="107487"/>
                  <a:pt x="940647" y="-29249"/>
                  <a:pt x="1457960" y="5464"/>
                </a:cubicBezTo>
                <a:cubicBezTo>
                  <a:pt x="1975273" y="40177"/>
                  <a:pt x="2539576" y="246340"/>
                  <a:pt x="3103880" y="45250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Hộp Văn bản 21"/>
              <p:cNvSpPr txBox="1"/>
              <p:nvPr/>
            </p:nvSpPr>
            <p:spPr>
              <a:xfrm>
                <a:off x="4325828" y="3861622"/>
                <a:ext cx="11099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2" name="Hộp Văn bản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28" y="3861622"/>
                <a:ext cx="1109919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Hộp Văn bản 25"/>
              <p:cNvSpPr txBox="1"/>
              <p:nvPr/>
            </p:nvSpPr>
            <p:spPr>
              <a:xfrm>
                <a:off x="1089005" y="5160070"/>
                <a:ext cx="3436710" cy="727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6" name="Hộp Văn bản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5" y="5160070"/>
                <a:ext cx="3436710" cy="72789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7" name="Đường kết nối Mũi tên Thẳng 26"/>
          <p:cNvCxnSpPr/>
          <p:nvPr/>
        </p:nvCxnSpPr>
        <p:spPr>
          <a:xfrm flipH="1">
            <a:off x="6573561" y="2996812"/>
            <a:ext cx="53986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kết nối Mũi tên Thẳng 27"/>
          <p:cNvCxnSpPr/>
          <p:nvPr/>
        </p:nvCxnSpPr>
        <p:spPr>
          <a:xfrm flipH="1" flipV="1">
            <a:off x="1574800" y="2458720"/>
            <a:ext cx="599440" cy="2946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Hộp Văn bản 30"/>
              <p:cNvSpPr txBox="1"/>
              <p:nvPr/>
            </p:nvSpPr>
            <p:spPr>
              <a:xfrm>
                <a:off x="4967628" y="5300830"/>
                <a:ext cx="15649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1" name="Hộp Văn bản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628" y="5300830"/>
                <a:ext cx="1564980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Hộp Văn bản 31"/>
              <p:cNvSpPr txBox="1"/>
              <p:nvPr/>
            </p:nvSpPr>
            <p:spPr>
              <a:xfrm>
                <a:off x="7463260" y="5289988"/>
                <a:ext cx="11466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2" name="Hộp Văn bản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260" y="5289988"/>
                <a:ext cx="1146661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Hộp Văn bản 35"/>
              <p:cNvSpPr txBox="1"/>
              <p:nvPr/>
            </p:nvSpPr>
            <p:spPr>
              <a:xfrm>
                <a:off x="9087300" y="4703199"/>
                <a:ext cx="2376267" cy="1428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>
                    <a:solidFill>
                      <a:schemeClr val="accent5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>
                    <a:solidFill>
                      <a:schemeClr val="accent5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US" sz="200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Hộp Văn bản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300" y="4703199"/>
                <a:ext cx="2376267" cy="1428853"/>
              </a:xfrm>
              <a:prstGeom prst="rect">
                <a:avLst/>
              </a:prstGeom>
              <a:blipFill rotWithShape="1">
                <a:blip r:embed="rId13"/>
                <a:stretch>
                  <a:fillRect b="-6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7" name="Đường kết nối Mũi tên Thẳng 36"/>
          <p:cNvCxnSpPr/>
          <p:nvPr/>
        </p:nvCxnSpPr>
        <p:spPr>
          <a:xfrm flipH="1">
            <a:off x="1481560" y="2916820"/>
            <a:ext cx="694481" cy="4000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/>
          <p:cNvCxnSpPr/>
          <p:nvPr/>
        </p:nvCxnSpPr>
        <p:spPr>
          <a:xfrm flipH="1">
            <a:off x="1501140" y="2971800"/>
            <a:ext cx="751841" cy="6983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 animBg="1"/>
      <p:bldP spid="16" grpId="0"/>
      <p:bldP spid="20" grpId="0" animBg="1"/>
      <p:bldP spid="21" grpId="0" animBg="1"/>
      <p:bldP spid="22" grpId="0"/>
      <p:bldP spid="26" grpId="0"/>
      <p:bldP spid="31" grpId="0"/>
      <p:bldP spid="32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57200" y="227966"/>
            <a:ext cx="10896600" cy="848566"/>
          </a:xfrm>
        </p:spPr>
        <p:txBody>
          <a:bodyPr/>
          <a:lstStyle/>
          <a:p>
            <a:r>
              <a:rPr lang="fr-FR" b="0" i="0">
                <a:solidFill>
                  <a:srgbClr val="242A31"/>
                </a:solidFill>
                <a:effectLst/>
                <a:latin typeface="Content-font"/>
              </a:rPr>
              <a:t>Gradient Descent on m Examples</a:t>
            </a:r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" y="1553528"/>
            <a:ext cx="8315325" cy="962025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7" y="2879091"/>
            <a:ext cx="2181225" cy="495300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851" y="2898141"/>
            <a:ext cx="1933575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355918" y="4086860"/>
                <a:ext cx="3283911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18" y="4086860"/>
                <a:ext cx="3283911" cy="8485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9" name="Hình ảnh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186" y="4063468"/>
            <a:ext cx="3343275" cy="895350"/>
          </a:xfrm>
          <a:prstGeom prst="rect">
            <a:avLst/>
          </a:prstGeom>
        </p:spPr>
      </p:pic>
      <p:pic>
        <p:nvPicPr>
          <p:cNvPr id="10" name="Hình ảnh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860" y="5247845"/>
            <a:ext cx="3209925" cy="838200"/>
          </a:xfrm>
          <a:prstGeom prst="rect">
            <a:avLst/>
          </a:prstGeom>
        </p:spPr>
      </p:pic>
      <p:pic>
        <p:nvPicPr>
          <p:cNvPr id="11" name="Hình ảnh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3302" y="4086860"/>
            <a:ext cx="2638425" cy="10001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510666" y="1256664"/>
            <a:ext cx="4053840" cy="5184775"/>
          </a:xfrm>
          <a:ln>
            <a:solidFill>
              <a:schemeClr val="accent5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l-PL" sz="1800">
                <a:solidFill>
                  <a:srgbClr val="000000"/>
                </a:solidFill>
                <a:highlight>
                  <a:srgbClr val="FFFFFF"/>
                </a:highlight>
              </a:rPr>
              <a:t>J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l-PL" sz="1800" b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dw1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l-PL" sz="1800" b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dw2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l-PL" sz="1800" b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db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l-PL" sz="1800" b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l-PL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i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to 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   z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wx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)+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l-PL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   a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sigmoid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));</a:t>
            </a:r>
            <a:endParaRPr lang="pl-PL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J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+=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-[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log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a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))+(</a:t>
            </a:r>
            <a:r>
              <a:rPr lang="en-US" sz="1800" b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）log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a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));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   dz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a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)-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l-PL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   dw1 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+=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x1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dz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l-PL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   dw2 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+=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 x2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dz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l-PL" sz="1800" b="1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l-PL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   db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+=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dz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J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/=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m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dw1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/=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m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dw2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/=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m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db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/=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m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n-US"/>
          </a:p>
        </p:txBody>
      </p:sp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457200" y="227966"/>
            <a:ext cx="10896600" cy="696594"/>
          </a:xfrm>
        </p:spPr>
        <p:txBody>
          <a:bodyPr>
            <a:normAutofit/>
          </a:bodyPr>
          <a:lstStyle/>
          <a:p>
            <a:r>
              <a:rPr lang="fr-FR" sz="3600" b="1" i="0">
                <a:solidFill>
                  <a:srgbClr val="242A31"/>
                </a:solidFill>
                <a:effectLst/>
                <a:latin typeface="Calibri Light (Đầu đề)"/>
              </a:rPr>
              <a:t>Gradient Descent on m Examples</a:t>
            </a:r>
            <a:endParaRPr lang="en-US" sz="3600" b="1">
              <a:latin typeface="Calibri Light (Đầu đề)"/>
            </a:endParaRPr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96" y="1472563"/>
            <a:ext cx="2533650" cy="47529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28600" y="18255"/>
            <a:ext cx="10515600" cy="987585"/>
          </a:xfrm>
        </p:spPr>
        <p:txBody>
          <a:bodyPr>
            <a:normAutofit/>
          </a:bodyPr>
          <a:lstStyle/>
          <a:p>
            <a:r>
              <a:rPr lang="en-US" sz="3200" b="1" i="0">
                <a:solidFill>
                  <a:srgbClr val="242A31"/>
                </a:solidFill>
                <a:effectLst/>
                <a:latin typeface="Calibri Light (Đầu đề)"/>
              </a:rPr>
              <a:t>Vectorizing Logistic Regression</a:t>
            </a:r>
            <a:endParaRPr lang="en-US" sz="3200" b="1">
              <a:latin typeface="Calibri Light (Đầu đề)"/>
            </a:endParaRP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" y="1675099"/>
            <a:ext cx="8284157" cy="4431061"/>
          </a:xfrm>
          <a:prstGeom prst="rect">
            <a:avLst/>
          </a:prstGeom>
        </p:spPr>
      </p:pic>
      <p:sp>
        <p:nvSpPr>
          <p:cNvPr id="5" name="Ngoặc móc Phải 4"/>
          <p:cNvSpPr/>
          <p:nvPr/>
        </p:nvSpPr>
        <p:spPr>
          <a:xfrm>
            <a:off x="3444240" y="4368800"/>
            <a:ext cx="426720" cy="1127760"/>
          </a:xfrm>
          <a:prstGeom prst="rightBrace">
            <a:avLst>
              <a:gd name="adj1" fmla="val 27381"/>
              <a:gd name="adj2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4165600" y="4773641"/>
                <a:ext cx="1839093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𝑑𝑤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4773641"/>
                <a:ext cx="1839093" cy="387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Hộp Văn bản 10"/>
          <p:cNvSpPr txBox="1"/>
          <p:nvPr/>
        </p:nvSpPr>
        <p:spPr>
          <a:xfrm>
            <a:off x="1585396" y="1216069"/>
            <a:ext cx="303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>
                <a:solidFill>
                  <a:srgbClr val="00B050"/>
                </a:solidFill>
              </a:rPr>
              <a:t>dw = np.zeros(n</a:t>
            </a:r>
            <a:r>
              <a:rPr lang="en-US" sz="2000" spc="300" baseline="-25000">
                <a:solidFill>
                  <a:srgbClr val="00B050"/>
                </a:solidFill>
              </a:rPr>
              <a:t>X</a:t>
            </a:r>
            <a:r>
              <a:rPr lang="en-US" sz="2000" spc="300">
                <a:solidFill>
                  <a:srgbClr val="00B050"/>
                </a:solidFill>
              </a:rPr>
              <a:t>,1))</a:t>
            </a:r>
          </a:p>
        </p:txBody>
      </p:sp>
      <p:sp>
        <p:nvSpPr>
          <p:cNvPr id="12" name="Hộp Văn bản 11"/>
          <p:cNvSpPr txBox="1"/>
          <p:nvPr/>
        </p:nvSpPr>
        <p:spPr>
          <a:xfrm>
            <a:off x="3657600" y="61061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B050"/>
                </a:solidFill>
              </a:rPr>
              <a:t>dw /=m</a:t>
            </a:r>
          </a:p>
        </p:txBody>
      </p:sp>
      <p:cxnSp>
        <p:nvCxnSpPr>
          <p:cNvPr id="14" name="Đường nối Thẳng 13"/>
          <p:cNvCxnSpPr/>
          <p:nvPr/>
        </p:nvCxnSpPr>
        <p:spPr>
          <a:xfrm>
            <a:off x="1442720" y="1930400"/>
            <a:ext cx="3128913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nối Thẳng 14"/>
          <p:cNvCxnSpPr/>
          <p:nvPr/>
        </p:nvCxnSpPr>
        <p:spPr>
          <a:xfrm>
            <a:off x="975360" y="4561840"/>
            <a:ext cx="2286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Đường nối Thẳng 19"/>
          <p:cNvCxnSpPr/>
          <p:nvPr/>
        </p:nvCxnSpPr>
        <p:spPr>
          <a:xfrm>
            <a:off x="975360" y="4998084"/>
            <a:ext cx="2286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Đường nối Thẳng 20"/>
          <p:cNvCxnSpPr/>
          <p:nvPr/>
        </p:nvCxnSpPr>
        <p:spPr>
          <a:xfrm>
            <a:off x="975360" y="5364480"/>
            <a:ext cx="2286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Đường nối Thẳng 21"/>
          <p:cNvCxnSpPr/>
          <p:nvPr/>
        </p:nvCxnSpPr>
        <p:spPr>
          <a:xfrm>
            <a:off x="1879600" y="5720080"/>
            <a:ext cx="429768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ình chữ nhật 22"/>
          <p:cNvSpPr/>
          <p:nvPr/>
        </p:nvSpPr>
        <p:spPr>
          <a:xfrm>
            <a:off x="335280" y="2174240"/>
            <a:ext cx="2804160" cy="31467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Đường kết nối Mũi tên Thẳng 24"/>
          <p:cNvCxnSpPr/>
          <p:nvPr/>
        </p:nvCxnSpPr>
        <p:spPr>
          <a:xfrm>
            <a:off x="731520" y="4470400"/>
            <a:ext cx="0" cy="1026160"/>
          </a:xfrm>
          <a:prstGeom prst="straightConnector1">
            <a:avLst/>
          </a:prstGeom>
          <a:ln w="190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2" grpId="0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27837" y="237535"/>
            <a:ext cx="10515600" cy="908360"/>
          </a:xfrm>
        </p:spPr>
        <p:txBody>
          <a:bodyPr>
            <a:normAutofit/>
          </a:bodyPr>
          <a:lstStyle/>
          <a:p>
            <a:r>
              <a:rPr lang="en-US" sz="3600" b="1"/>
              <a:t>Vetorizing Logistic Regression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24" y="1470524"/>
            <a:ext cx="2636704" cy="1050116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251" y="1470524"/>
            <a:ext cx="2744526" cy="925358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750" y="1419336"/>
            <a:ext cx="2636704" cy="1066971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724" y="2686671"/>
            <a:ext cx="2272210" cy="1050703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818" y="2882331"/>
            <a:ext cx="906865" cy="430922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600" y="3922864"/>
            <a:ext cx="5391680" cy="755724"/>
          </a:xfrm>
          <a:prstGeom prst="rect">
            <a:avLst/>
          </a:prstGeom>
        </p:spPr>
      </p:pic>
      <p:pic>
        <p:nvPicPr>
          <p:cNvPr id="10" name="Hình ảnh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9462" y="3922864"/>
            <a:ext cx="5391680" cy="991830"/>
          </a:xfrm>
          <a:prstGeom prst="rect">
            <a:avLst/>
          </a:prstGeom>
        </p:spPr>
      </p:pic>
      <p:pic>
        <p:nvPicPr>
          <p:cNvPr id="11" name="Hình ảnh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734" y="4035509"/>
            <a:ext cx="825866" cy="530434"/>
          </a:xfrm>
          <a:prstGeom prst="rect">
            <a:avLst/>
          </a:prstGeom>
        </p:spPr>
      </p:pic>
      <p:pic>
        <p:nvPicPr>
          <p:cNvPr id="12" name="Hình ảnh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0864" y="4905274"/>
            <a:ext cx="4656633" cy="532780"/>
          </a:xfrm>
          <a:prstGeom prst="rect">
            <a:avLst/>
          </a:prstGeom>
        </p:spPr>
      </p:pic>
      <p:graphicFrame>
        <p:nvGraphicFramePr>
          <p:cNvPr id="13" name="Đối tượng 12"/>
          <p:cNvGraphicFramePr>
            <a:graphicFrameLocks noChangeAspect="1"/>
          </p:cNvGraphicFramePr>
          <p:nvPr/>
        </p:nvGraphicFramePr>
        <p:xfrm>
          <a:off x="1670864" y="5716637"/>
          <a:ext cx="4808609" cy="62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" name="Bitmap Image" r:id="rId13" imgW="8124825" imgH="1057275" progId="Paint.Picture">
                  <p:embed/>
                </p:oleObj>
              </mc:Choice>
              <mc:Fallback>
                <p:oleObj name="Bitmap Image" r:id="rId13" imgW="8124825" imgH="1057275" progId="Paint.Picture">
                  <p:embed/>
                  <p:pic>
                    <p:nvPicPr>
                      <p:cNvPr id="0" name="Picture 629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70864" y="5716637"/>
                        <a:ext cx="4808609" cy="62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89547" cy="629412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579" y="1539971"/>
            <a:ext cx="2175469" cy="951768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484" y="1638514"/>
            <a:ext cx="2154551" cy="658916"/>
          </a:xfrm>
          <a:prstGeom prst="rect">
            <a:avLst/>
          </a:prstGeom>
        </p:spPr>
      </p:pic>
      <p:cxnSp>
        <p:nvCxnSpPr>
          <p:cNvPr id="8" name="Đường nối Thẳng 7"/>
          <p:cNvCxnSpPr/>
          <p:nvPr/>
        </p:nvCxnSpPr>
        <p:spPr>
          <a:xfrm>
            <a:off x="7315200" y="1758314"/>
            <a:ext cx="0" cy="5099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ộp Văn bản 8"/>
          <p:cNvSpPr txBox="1"/>
          <p:nvPr/>
        </p:nvSpPr>
        <p:spPr>
          <a:xfrm>
            <a:off x="7772400" y="2910840"/>
            <a:ext cx="4023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>
                <a:solidFill>
                  <a:srgbClr val="000000"/>
                </a:solidFill>
                <a:highlight>
                  <a:srgbClr val="FFFFFF"/>
                </a:highlight>
              </a:rPr>
              <a:t>Z </a:t>
            </a:r>
            <a:r>
              <a:rPr lang="pl-PL" sz="24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l-PL" sz="2400" b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pl-PL" sz="2400" b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l-PL" sz="2400" b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pl-PL" sz="24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2400" b="0">
                <a:solidFill>
                  <a:srgbClr val="000000"/>
                </a:solidFill>
                <a:highlight>
                  <a:srgbClr val="FFFFFF"/>
                </a:highlight>
              </a:rPr>
              <a:t>w</a:t>
            </a:r>
            <a:r>
              <a:rPr lang="pl-PL" sz="2400" b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l-PL" sz="2400" b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pl-PL" sz="2400" b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l-PL" sz="2400" b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pl-PL" sz="24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l-PL" sz="24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l-PL" sz="2400" b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pl-PL" sz="2400" b="0">
                <a:solidFill>
                  <a:srgbClr val="000000"/>
                </a:solidFill>
                <a:highlight>
                  <a:srgbClr val="FFFFFF"/>
                </a:highlight>
              </a:rPr>
              <a:t> b</a:t>
            </a:r>
          </a:p>
          <a:p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A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 sigmoid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24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dZ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 1/m*(A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Y)</a:t>
            </a:r>
          </a:p>
          <a:p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dw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dot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dZ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24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l-PL" sz="2400" b="0">
                <a:solidFill>
                  <a:srgbClr val="000000"/>
                </a:solidFill>
                <a:highlight>
                  <a:srgbClr val="FFFFFF"/>
                </a:highlight>
              </a:rPr>
              <a:t>db </a:t>
            </a:r>
            <a:r>
              <a:rPr lang="pl-PL" sz="24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l-PL" sz="2400" b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pl-PL" sz="2400" b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l-PL" sz="2400" b="0">
                <a:solidFill>
                  <a:srgbClr val="000000"/>
                </a:solidFill>
                <a:highlight>
                  <a:srgbClr val="FFFFFF"/>
                </a:highlight>
              </a:rPr>
              <a:t>sum</a:t>
            </a:r>
            <a:r>
              <a:rPr lang="pl-PL" sz="24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l-PL" sz="2400" b="0">
                <a:solidFill>
                  <a:srgbClr val="000000"/>
                </a:solidFill>
                <a:highlight>
                  <a:srgbClr val="FFFFFF"/>
                </a:highlight>
              </a:rPr>
              <a:t>dZ</a:t>
            </a:r>
            <a:r>
              <a:rPr lang="pl-PL" sz="24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l-PL" sz="24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24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w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 w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 alpha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dw</a:t>
            </a:r>
          </a:p>
          <a:p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b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 b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 alpha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2400" b="0">
                <a:solidFill>
                  <a:srgbClr val="000000"/>
                </a:solidFill>
                <a:highlight>
                  <a:srgbClr val="FFFFFF"/>
                </a:highlight>
              </a:rPr>
              <a:t>db</a:t>
            </a:r>
            <a:endParaRPr lang="en-US" sz="24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/>
              <a:t>One hidden layer Neural Network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20569" y="18256"/>
            <a:ext cx="10515600" cy="872996"/>
          </a:xfrm>
        </p:spPr>
        <p:txBody>
          <a:bodyPr>
            <a:normAutofit/>
          </a:bodyPr>
          <a:lstStyle/>
          <a:p>
            <a:r>
              <a:rPr lang="en-US" sz="3600" b="1"/>
              <a:t>What is neural network?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9" y="1017374"/>
            <a:ext cx="2628116" cy="152918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48" y="1632585"/>
            <a:ext cx="5667728" cy="1529180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53" y="3506662"/>
            <a:ext cx="2628116" cy="134710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477" y="4674327"/>
            <a:ext cx="10178669" cy="1801264"/>
          </a:xfrm>
          <a:prstGeom prst="rect">
            <a:avLst/>
          </a:prstGeom>
        </p:spPr>
      </p:pic>
      <p:cxnSp>
        <p:nvCxnSpPr>
          <p:cNvPr id="10" name="Đường nối Thẳng 9"/>
          <p:cNvCxnSpPr/>
          <p:nvPr/>
        </p:nvCxnSpPr>
        <p:spPr>
          <a:xfrm>
            <a:off x="1905635" y="1632585"/>
            <a:ext cx="0" cy="2266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ình tự do: Hình 13"/>
          <p:cNvSpPr/>
          <p:nvPr/>
        </p:nvSpPr>
        <p:spPr>
          <a:xfrm>
            <a:off x="1859280" y="843140"/>
            <a:ext cx="3952240" cy="1290460"/>
          </a:xfrm>
          <a:custGeom>
            <a:avLst/>
            <a:gdLst>
              <a:gd name="connsiteX0" fmla="*/ 0 w 3952240"/>
              <a:gd name="connsiteY0" fmla="*/ 792620 h 1290460"/>
              <a:gd name="connsiteX1" fmla="*/ 1778000 w 3952240"/>
              <a:gd name="connsiteY1" fmla="*/ 10300 h 1290460"/>
              <a:gd name="connsiteX2" fmla="*/ 3952240 w 3952240"/>
              <a:gd name="connsiteY2" fmla="*/ 1290460 h 12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2240" h="1290460">
                <a:moveTo>
                  <a:pt x="0" y="792620"/>
                </a:moveTo>
                <a:cubicBezTo>
                  <a:pt x="559646" y="359973"/>
                  <a:pt x="1119293" y="-72673"/>
                  <a:pt x="1778000" y="10300"/>
                </a:cubicBezTo>
                <a:cubicBezTo>
                  <a:pt x="2436707" y="93273"/>
                  <a:pt x="3194473" y="691866"/>
                  <a:pt x="3952240" y="1290460"/>
                </a:cubicBezTo>
              </a:path>
            </a:pathLst>
          </a:custGeom>
          <a:noFill/>
          <a:ln w="15875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ình tự do: Hình 14"/>
          <p:cNvSpPr/>
          <p:nvPr/>
        </p:nvSpPr>
        <p:spPr>
          <a:xfrm>
            <a:off x="1971040" y="1808480"/>
            <a:ext cx="5567680" cy="1657688"/>
          </a:xfrm>
          <a:custGeom>
            <a:avLst/>
            <a:gdLst>
              <a:gd name="connsiteX0" fmla="*/ 0 w 5567680"/>
              <a:gd name="connsiteY0" fmla="*/ 0 h 1657688"/>
              <a:gd name="connsiteX1" fmla="*/ 2743200 w 5567680"/>
              <a:gd name="connsiteY1" fmla="*/ 1635760 h 1657688"/>
              <a:gd name="connsiteX2" fmla="*/ 5567680 w 5567680"/>
              <a:gd name="connsiteY2" fmla="*/ 792480 h 165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7680" h="1657688">
                <a:moveTo>
                  <a:pt x="0" y="0"/>
                </a:moveTo>
                <a:cubicBezTo>
                  <a:pt x="907626" y="751840"/>
                  <a:pt x="1815253" y="1503680"/>
                  <a:pt x="2743200" y="1635760"/>
                </a:cubicBezTo>
                <a:cubicBezTo>
                  <a:pt x="3671147" y="1767840"/>
                  <a:pt x="4619413" y="1280160"/>
                  <a:pt x="5567680" y="792480"/>
                </a:cubicBezTo>
              </a:path>
            </a:pathLst>
          </a:custGeom>
          <a:noFill/>
          <a:ln w="15875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ình tự do: Hình 16"/>
          <p:cNvSpPr/>
          <p:nvPr/>
        </p:nvSpPr>
        <p:spPr>
          <a:xfrm>
            <a:off x="1270000" y="3535680"/>
            <a:ext cx="2346960" cy="1645920"/>
          </a:xfrm>
          <a:custGeom>
            <a:avLst/>
            <a:gdLst>
              <a:gd name="connsiteX0" fmla="*/ 0 w 2346960"/>
              <a:gd name="connsiteY0" fmla="*/ 0 h 1645920"/>
              <a:gd name="connsiteX1" fmla="*/ 1717040 w 2346960"/>
              <a:gd name="connsiteY1" fmla="*/ 386080 h 1645920"/>
              <a:gd name="connsiteX2" fmla="*/ 2346960 w 2346960"/>
              <a:gd name="connsiteY2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6960" h="1645920">
                <a:moveTo>
                  <a:pt x="0" y="0"/>
                </a:moveTo>
                <a:cubicBezTo>
                  <a:pt x="662940" y="55880"/>
                  <a:pt x="1325880" y="111760"/>
                  <a:pt x="1717040" y="386080"/>
                </a:cubicBezTo>
                <a:cubicBezTo>
                  <a:pt x="2108200" y="660400"/>
                  <a:pt x="2227580" y="1153160"/>
                  <a:pt x="2346960" y="164592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ình tự do: Hình 17"/>
          <p:cNvSpPr/>
          <p:nvPr/>
        </p:nvSpPr>
        <p:spPr>
          <a:xfrm>
            <a:off x="1402080" y="3535680"/>
            <a:ext cx="4206240" cy="1706880"/>
          </a:xfrm>
          <a:custGeom>
            <a:avLst/>
            <a:gdLst>
              <a:gd name="connsiteX0" fmla="*/ 0 w 4206240"/>
              <a:gd name="connsiteY0" fmla="*/ 0 h 1706880"/>
              <a:gd name="connsiteX1" fmla="*/ 3413760 w 4206240"/>
              <a:gd name="connsiteY1" fmla="*/ 548640 h 1706880"/>
              <a:gd name="connsiteX2" fmla="*/ 4206240 w 4206240"/>
              <a:gd name="connsiteY2" fmla="*/ 1706880 h 1706880"/>
              <a:gd name="connsiteX3" fmla="*/ 4206240 w 4206240"/>
              <a:gd name="connsiteY3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6240" h="1706880">
                <a:moveTo>
                  <a:pt x="0" y="0"/>
                </a:moveTo>
                <a:cubicBezTo>
                  <a:pt x="1356360" y="132080"/>
                  <a:pt x="2712720" y="264160"/>
                  <a:pt x="3413760" y="548640"/>
                </a:cubicBezTo>
                <a:cubicBezTo>
                  <a:pt x="4114800" y="833120"/>
                  <a:pt x="4206240" y="1706880"/>
                  <a:pt x="4206240" y="1706880"/>
                </a:cubicBezTo>
                <a:lnTo>
                  <a:pt x="4206240" y="1706880"/>
                </a:ln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ình tự do: Hình 20"/>
          <p:cNvSpPr/>
          <p:nvPr/>
        </p:nvSpPr>
        <p:spPr>
          <a:xfrm>
            <a:off x="2072640" y="3988335"/>
            <a:ext cx="5100320" cy="1203425"/>
          </a:xfrm>
          <a:custGeom>
            <a:avLst/>
            <a:gdLst>
              <a:gd name="connsiteX0" fmla="*/ 0 w 5100320"/>
              <a:gd name="connsiteY0" fmla="*/ 14705 h 1203425"/>
              <a:gd name="connsiteX1" fmla="*/ 3515360 w 5100320"/>
              <a:gd name="connsiteY1" fmla="*/ 167105 h 1203425"/>
              <a:gd name="connsiteX2" fmla="*/ 5100320 w 5100320"/>
              <a:gd name="connsiteY2" fmla="*/ 1203425 h 120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0320" h="1203425">
                <a:moveTo>
                  <a:pt x="0" y="14705"/>
                </a:moveTo>
                <a:cubicBezTo>
                  <a:pt x="1332653" y="-8155"/>
                  <a:pt x="2665307" y="-31015"/>
                  <a:pt x="3515360" y="167105"/>
                </a:cubicBezTo>
                <a:cubicBezTo>
                  <a:pt x="4365413" y="365225"/>
                  <a:pt x="4732866" y="784325"/>
                  <a:pt x="5100320" y="1203425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ình tự do: Hình 21"/>
          <p:cNvSpPr/>
          <p:nvPr/>
        </p:nvSpPr>
        <p:spPr>
          <a:xfrm>
            <a:off x="2123440" y="3960792"/>
            <a:ext cx="7620000" cy="1251288"/>
          </a:xfrm>
          <a:custGeom>
            <a:avLst/>
            <a:gdLst>
              <a:gd name="connsiteX0" fmla="*/ 0 w 7620000"/>
              <a:gd name="connsiteY0" fmla="*/ 62568 h 1251288"/>
              <a:gd name="connsiteX1" fmla="*/ 5963920 w 7620000"/>
              <a:gd name="connsiteY1" fmla="*/ 133688 h 1251288"/>
              <a:gd name="connsiteX2" fmla="*/ 7620000 w 7620000"/>
              <a:gd name="connsiteY2" fmla="*/ 1251288 h 125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0" h="1251288">
                <a:moveTo>
                  <a:pt x="0" y="62568"/>
                </a:moveTo>
                <a:cubicBezTo>
                  <a:pt x="2346960" y="-932"/>
                  <a:pt x="4693920" y="-64432"/>
                  <a:pt x="5963920" y="133688"/>
                </a:cubicBezTo>
                <a:cubicBezTo>
                  <a:pt x="7233920" y="331808"/>
                  <a:pt x="7426960" y="791548"/>
                  <a:pt x="7620000" y="1251288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392" y="1301541"/>
            <a:ext cx="3423679" cy="2408860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295" y="1340392"/>
            <a:ext cx="3497737" cy="2380181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27906"/>
            <a:ext cx="231486" cy="5284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8971280" y="917931"/>
                <a:ext cx="2367699" cy="938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US" sz="2000" b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/>
                  <a:t> </a:t>
                </a:r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280" y="917931"/>
                <a:ext cx="2367699" cy="938462"/>
              </a:xfrm>
              <a:prstGeom prst="rect">
                <a:avLst/>
              </a:prstGeom>
              <a:blipFill rotWithShape="1">
                <a:blip r:embed="rId7"/>
                <a:stretch>
                  <a:fillRect r="-2577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ộp Văn bản 18"/>
              <p:cNvSpPr txBox="1"/>
              <p:nvPr/>
            </p:nvSpPr>
            <p:spPr>
              <a:xfrm>
                <a:off x="9418320" y="1998485"/>
                <a:ext cx="688715" cy="571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Hộp Văn bản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0" y="1998485"/>
                <a:ext cx="688715" cy="5717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1" name="Đường kết nối Mũi tên Thẳng 20"/>
          <p:cNvCxnSpPr/>
          <p:nvPr/>
        </p:nvCxnSpPr>
        <p:spPr>
          <a:xfrm>
            <a:off x="10086072" y="2138447"/>
            <a:ext cx="5268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ình tự do: Hình 21"/>
          <p:cNvSpPr/>
          <p:nvPr/>
        </p:nvSpPr>
        <p:spPr>
          <a:xfrm>
            <a:off x="7874000" y="1133205"/>
            <a:ext cx="1127760" cy="400955"/>
          </a:xfrm>
          <a:custGeom>
            <a:avLst/>
            <a:gdLst>
              <a:gd name="connsiteX0" fmla="*/ 0 w 965200"/>
              <a:gd name="connsiteY0" fmla="*/ 400955 h 400955"/>
              <a:gd name="connsiteX1" fmla="*/ 436880 w 965200"/>
              <a:gd name="connsiteY1" fmla="*/ 35195 h 400955"/>
              <a:gd name="connsiteX2" fmla="*/ 965200 w 965200"/>
              <a:gd name="connsiteY2" fmla="*/ 35195 h 40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400955">
                <a:moveTo>
                  <a:pt x="0" y="400955"/>
                </a:moveTo>
                <a:cubicBezTo>
                  <a:pt x="138006" y="248555"/>
                  <a:pt x="276013" y="96155"/>
                  <a:pt x="436880" y="35195"/>
                </a:cubicBezTo>
                <a:cubicBezTo>
                  <a:pt x="597747" y="-25765"/>
                  <a:pt x="781473" y="4715"/>
                  <a:pt x="965200" y="35195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ình tự do: Hình 22"/>
          <p:cNvSpPr/>
          <p:nvPr/>
        </p:nvSpPr>
        <p:spPr>
          <a:xfrm>
            <a:off x="8118259" y="1478973"/>
            <a:ext cx="841889" cy="114689"/>
          </a:xfrm>
          <a:custGeom>
            <a:avLst/>
            <a:gdLst>
              <a:gd name="connsiteX0" fmla="*/ 0 w 762000"/>
              <a:gd name="connsiteY0" fmla="*/ 43569 h 114689"/>
              <a:gd name="connsiteX1" fmla="*/ 467360 w 762000"/>
              <a:gd name="connsiteY1" fmla="*/ 2929 h 114689"/>
              <a:gd name="connsiteX2" fmla="*/ 762000 w 762000"/>
              <a:gd name="connsiteY2" fmla="*/ 114689 h 11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114689">
                <a:moveTo>
                  <a:pt x="0" y="43569"/>
                </a:moveTo>
                <a:cubicBezTo>
                  <a:pt x="170180" y="17322"/>
                  <a:pt x="340360" y="-8924"/>
                  <a:pt x="467360" y="2929"/>
                </a:cubicBezTo>
                <a:cubicBezTo>
                  <a:pt x="594360" y="14782"/>
                  <a:pt x="678180" y="64735"/>
                  <a:pt x="762000" y="114689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ộp Văn bản 23"/>
          <p:cNvSpPr txBox="1"/>
          <p:nvPr/>
        </p:nvSpPr>
        <p:spPr>
          <a:xfrm>
            <a:off x="10641990" y="191503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</a:t>
            </a:r>
          </a:p>
        </p:txBody>
      </p:sp>
      <p:cxnSp>
        <p:nvCxnSpPr>
          <p:cNvPr id="25" name="Đường kết nối Mũi tên Thẳng 24"/>
          <p:cNvCxnSpPr/>
          <p:nvPr/>
        </p:nvCxnSpPr>
        <p:spPr>
          <a:xfrm>
            <a:off x="10086071" y="2417006"/>
            <a:ext cx="5268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ộp Văn bản 25"/>
          <p:cNvSpPr txBox="1"/>
          <p:nvPr/>
        </p:nvSpPr>
        <p:spPr>
          <a:xfrm>
            <a:off x="10632767" y="2221120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 in layer</a:t>
            </a:r>
          </a:p>
        </p:txBody>
      </p:sp>
      <p:pic>
        <p:nvPicPr>
          <p:cNvPr id="27" name="Hình ảnh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8304" y="3759424"/>
            <a:ext cx="3503552" cy="2252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Hộp Văn bản 27"/>
              <p:cNvSpPr txBox="1"/>
              <p:nvPr/>
            </p:nvSpPr>
            <p:spPr>
              <a:xfrm>
                <a:off x="8960148" y="3760281"/>
                <a:ext cx="2367699" cy="952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US" sz="2000" b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/>
                  <a:t> </a:t>
                </a:r>
              </a:p>
            </p:txBody>
          </p:sp>
        </mc:Choice>
        <mc:Fallback xmlns="">
          <p:sp>
            <p:nvSpPr>
              <p:cNvPr id="28" name="Hộp Văn bản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148" y="3760281"/>
                <a:ext cx="2367699" cy="952440"/>
              </a:xfrm>
              <a:prstGeom prst="rect">
                <a:avLst/>
              </a:prstGeom>
              <a:blipFill rotWithShape="1">
                <a:blip r:embed="rId10"/>
                <a:stretch>
                  <a:fillRect r="-2577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9" name="Hình tự do: Hình 28"/>
          <p:cNvSpPr/>
          <p:nvPr/>
        </p:nvSpPr>
        <p:spPr>
          <a:xfrm>
            <a:off x="7893934" y="4016415"/>
            <a:ext cx="1088020" cy="381965"/>
          </a:xfrm>
          <a:custGeom>
            <a:avLst/>
            <a:gdLst>
              <a:gd name="connsiteX0" fmla="*/ 0 w 1088020"/>
              <a:gd name="connsiteY0" fmla="*/ 381965 h 381965"/>
              <a:gd name="connsiteX1" fmla="*/ 532436 w 1088020"/>
              <a:gd name="connsiteY1" fmla="*/ 69448 h 381965"/>
              <a:gd name="connsiteX2" fmla="*/ 1088020 w 1088020"/>
              <a:gd name="connsiteY2" fmla="*/ 0 h 38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8020" h="381965">
                <a:moveTo>
                  <a:pt x="0" y="381965"/>
                </a:moveTo>
                <a:cubicBezTo>
                  <a:pt x="175549" y="257537"/>
                  <a:pt x="351099" y="133109"/>
                  <a:pt x="532436" y="69448"/>
                </a:cubicBezTo>
                <a:cubicBezTo>
                  <a:pt x="713773" y="5787"/>
                  <a:pt x="900896" y="2893"/>
                  <a:pt x="108802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ình tự do: Hình 29"/>
          <p:cNvSpPr/>
          <p:nvPr/>
        </p:nvSpPr>
        <p:spPr>
          <a:xfrm>
            <a:off x="8090704" y="4373924"/>
            <a:ext cx="925974" cy="59180"/>
          </a:xfrm>
          <a:custGeom>
            <a:avLst/>
            <a:gdLst>
              <a:gd name="connsiteX0" fmla="*/ 0 w 925974"/>
              <a:gd name="connsiteY0" fmla="*/ 59180 h 59180"/>
              <a:gd name="connsiteX1" fmla="*/ 625033 w 925974"/>
              <a:gd name="connsiteY1" fmla="*/ 1306 h 59180"/>
              <a:gd name="connsiteX2" fmla="*/ 925974 w 925974"/>
              <a:gd name="connsiteY2" fmla="*/ 24456 h 5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974" h="59180">
                <a:moveTo>
                  <a:pt x="0" y="59180"/>
                </a:moveTo>
                <a:cubicBezTo>
                  <a:pt x="235352" y="33136"/>
                  <a:pt x="470704" y="7093"/>
                  <a:pt x="625033" y="1306"/>
                </a:cubicBezTo>
                <a:cubicBezTo>
                  <a:pt x="779362" y="-4481"/>
                  <a:pt x="852668" y="9987"/>
                  <a:pt x="925974" y="24456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2" grpId="0" animBg="1"/>
      <p:bldP spid="23" grpId="0" animBg="1"/>
      <p:bldP spid="24" grpId="0"/>
      <p:bldP spid="26" grpId="0"/>
      <p:bldP spid="28" grpId="0"/>
      <p:bldP spid="29" grpId="0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 rotWithShape="1">
          <a:blip r:embed="rId3"/>
          <a:srcRect b="43122"/>
          <a:stretch>
            <a:fillRect/>
          </a:stretch>
        </p:blipFill>
        <p:spPr>
          <a:xfrm>
            <a:off x="0" y="0"/>
            <a:ext cx="11551534" cy="3695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3622876" y="4069022"/>
                <a:ext cx="937549" cy="2084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876" y="4069022"/>
                <a:ext cx="937549" cy="2084930"/>
              </a:xfrm>
              <a:prstGeom prst="rect">
                <a:avLst/>
              </a:prstGeom>
              <a:blipFill rotWithShape="1">
                <a:blip r:embed="rId4"/>
                <a:stretch>
                  <a:fillRect r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3782911" y="3604537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(4,3)</m:t>
                      </m:r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911" y="3604537"/>
                <a:ext cx="73449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4543860" y="4101527"/>
                <a:ext cx="802271" cy="106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60" y="4101527"/>
                <a:ext cx="802271" cy="10699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5537914" y="4049530"/>
                <a:ext cx="1225720" cy="2104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914" y="4049530"/>
                <a:ext cx="1225720" cy="210442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2661898" y="4671206"/>
                <a:ext cx="1032077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98" y="4671206"/>
                <a:ext cx="1032077" cy="47743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/>
              <p:cNvSpPr txBox="1"/>
              <p:nvPr/>
            </p:nvSpPr>
            <p:spPr>
              <a:xfrm>
                <a:off x="3770110" y="6249105"/>
                <a:ext cx="864339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Hộp Văn bản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10" y="6249105"/>
                <a:ext cx="864339" cy="47743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5919297" y="6183791"/>
                <a:ext cx="729752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297" y="6183791"/>
                <a:ext cx="729752" cy="477438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/>
          <p:cNvPicPr>
            <a:picLocks noChangeAspect="1"/>
          </p:cNvPicPr>
          <p:nvPr/>
        </p:nvPicPr>
        <p:blipFill rotWithShape="1">
          <a:blip r:embed="rId3"/>
          <a:srcRect b="18788"/>
          <a:stretch>
            <a:fillRect/>
          </a:stretch>
        </p:blipFill>
        <p:spPr>
          <a:xfrm>
            <a:off x="161917" y="0"/>
            <a:ext cx="11868165" cy="5569527"/>
          </a:xfrm>
          <a:prstGeom prst="rect">
            <a:avLst/>
          </a:prstGeom>
        </p:spPr>
      </p:pic>
      <p:cxnSp>
        <p:nvCxnSpPr>
          <p:cNvPr id="6" name="Đường nối Thẳng 5"/>
          <p:cNvCxnSpPr/>
          <p:nvPr/>
        </p:nvCxnSpPr>
        <p:spPr>
          <a:xfrm flipV="1">
            <a:off x="3073400" y="2372812"/>
            <a:ext cx="2776059" cy="25598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nối Thẳng 11"/>
          <p:cNvCxnSpPr/>
          <p:nvPr/>
        </p:nvCxnSpPr>
        <p:spPr>
          <a:xfrm flipH="1">
            <a:off x="1940560" y="4932680"/>
            <a:ext cx="11328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Nhóm 20"/>
          <p:cNvGrpSpPr/>
          <p:nvPr/>
        </p:nvGrpSpPr>
        <p:grpSpPr>
          <a:xfrm>
            <a:off x="9206864" y="2291059"/>
            <a:ext cx="1543050" cy="863621"/>
            <a:chOff x="9206864" y="2291059"/>
            <a:chExt cx="1543050" cy="863621"/>
          </a:xfrm>
        </p:grpSpPr>
        <p:cxnSp>
          <p:nvCxnSpPr>
            <p:cNvPr id="17" name="Đường kết nối Mũi tên Thẳng 16"/>
            <p:cNvCxnSpPr/>
            <p:nvPr/>
          </p:nvCxnSpPr>
          <p:spPr>
            <a:xfrm flipH="1">
              <a:off x="9206864" y="2752724"/>
              <a:ext cx="257176" cy="401956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Hộp Văn bản 17"/>
            <p:cNvSpPr txBox="1"/>
            <p:nvPr/>
          </p:nvSpPr>
          <p:spPr>
            <a:xfrm>
              <a:off x="9378315" y="2291059"/>
              <a:ext cx="1371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5"/>
                  </a:solidFill>
                </a:rPr>
                <a:t>neuron</a:t>
              </a:r>
            </a:p>
          </p:txBody>
        </p:sp>
      </p:grpSp>
      <p:sp>
        <p:nvSpPr>
          <p:cNvPr id="19" name="Hộp Văn bản 18"/>
          <p:cNvSpPr txBox="1"/>
          <p:nvPr/>
        </p:nvSpPr>
        <p:spPr>
          <a:xfrm>
            <a:off x="7829074" y="3658195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x</a:t>
            </a:r>
          </a:p>
        </p:txBody>
      </p:sp>
      <p:sp>
        <p:nvSpPr>
          <p:cNvPr id="20" name="Hộp Văn bản 19"/>
          <p:cNvSpPr txBox="1"/>
          <p:nvPr/>
        </p:nvSpPr>
        <p:spPr>
          <a:xfrm>
            <a:off x="10172700" y="363533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7" name="Hộp Văn bản 6"/>
          <p:cNvSpPr txBox="1"/>
          <p:nvPr/>
        </p:nvSpPr>
        <p:spPr>
          <a:xfrm>
            <a:off x="7701635" y="330360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Size</a:t>
            </a:r>
          </a:p>
        </p:txBody>
      </p:sp>
      <p:cxnSp>
        <p:nvCxnSpPr>
          <p:cNvPr id="9" name="Đường kết nối Mũi tên Thẳng 8"/>
          <p:cNvCxnSpPr/>
          <p:nvPr/>
        </p:nvCxnSpPr>
        <p:spPr>
          <a:xfrm>
            <a:off x="8366522" y="3503656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ình Bầu dục 9"/>
          <p:cNvSpPr/>
          <p:nvPr/>
        </p:nvSpPr>
        <p:spPr>
          <a:xfrm>
            <a:off x="8894619" y="3303601"/>
            <a:ext cx="395373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Đường kết nối Mũi tên Thẳng 22"/>
          <p:cNvCxnSpPr/>
          <p:nvPr/>
        </p:nvCxnSpPr>
        <p:spPr>
          <a:xfrm>
            <a:off x="9339350" y="3488267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Hộp Văn bản 23"/>
          <p:cNvSpPr txBox="1"/>
          <p:nvPr/>
        </p:nvSpPr>
        <p:spPr>
          <a:xfrm>
            <a:off x="9956325" y="328341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7" grpId="0"/>
      <p:bldP spid="10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7628560" y="2347401"/>
                <a:ext cx="3097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(4,1)         (4,3)   (3,1)    (4,1)</m:t>
                      </m:r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560" y="2347401"/>
                <a:ext cx="309732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7663284" y="3336930"/>
                <a:ext cx="1693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(4,1)         (4,1)</m:t>
                      </m:r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284" y="3336930"/>
                <a:ext cx="169309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7651709" y="4308480"/>
                <a:ext cx="3403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,1)       (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09" y="4308480"/>
                <a:ext cx="340356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7607847" y="5387578"/>
                <a:ext cx="1693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,1)         (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847" y="5387578"/>
                <a:ext cx="1693092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2" name="Hình ảnh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21" y="4493146"/>
            <a:ext cx="2342535" cy="135939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73500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8" y="4362291"/>
            <a:ext cx="3278362" cy="1789747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23" y="4382980"/>
            <a:ext cx="4808538" cy="1935064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987" y="1294343"/>
            <a:ext cx="3725227" cy="196373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/>
          <p:cNvPicPr>
            <a:picLocks noChangeAspect="1"/>
          </p:cNvPicPr>
          <p:nvPr/>
        </p:nvPicPr>
        <p:blipFill rotWithShape="1">
          <a:blip r:embed="rId3"/>
          <a:srcRect r="1373" b="48867"/>
          <a:stretch>
            <a:fillRect/>
          </a:stretch>
        </p:blipFill>
        <p:spPr>
          <a:xfrm>
            <a:off x="0" y="0"/>
            <a:ext cx="10093911" cy="2943667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55" y="373019"/>
            <a:ext cx="3134238" cy="2290207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18" y="3914334"/>
            <a:ext cx="3463170" cy="1956242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830" y="310817"/>
            <a:ext cx="3463170" cy="1877376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26" y="3476078"/>
            <a:ext cx="3062473" cy="1720434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7463" y="3533814"/>
            <a:ext cx="2938463" cy="1604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8973270" y="1975089"/>
                <a:ext cx="2788919" cy="68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270" y="1975089"/>
                <a:ext cx="2788919" cy="68813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5149048" y="5196512"/>
                <a:ext cx="2345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ReLu: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048" y="5196512"/>
                <a:ext cx="2345514" cy="400110"/>
              </a:xfrm>
              <a:prstGeom prst="rect">
                <a:avLst/>
              </a:prstGeom>
              <a:blipFill rotWithShape="1">
                <a:blip r:embed="rId10"/>
                <a:stretch>
                  <a:fillRect l="-286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/>
              <p:cNvSpPr txBox="1"/>
              <p:nvPr/>
            </p:nvSpPr>
            <p:spPr>
              <a:xfrm>
                <a:off x="8524639" y="5196512"/>
                <a:ext cx="346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Leaky ReLu: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0.01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2" name="Hộp Văn bản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639" y="5196512"/>
                <a:ext cx="3460756" cy="400110"/>
              </a:xfrm>
              <a:prstGeom prst="rect">
                <a:avLst/>
              </a:prstGeom>
              <a:blipFill rotWithShape="1">
                <a:blip r:embed="rId11"/>
                <a:stretch>
                  <a:fillRect l="-176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75120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751" y="558726"/>
            <a:ext cx="4569421" cy="884872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544" y="1853473"/>
            <a:ext cx="4434412" cy="654258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782" y="2795402"/>
            <a:ext cx="5219978" cy="579998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3023" y="3612272"/>
            <a:ext cx="1993479" cy="659607"/>
          </a:xfrm>
          <a:prstGeom prst="rect">
            <a:avLst/>
          </a:prstGeom>
        </p:spPr>
      </p:pic>
      <p:pic>
        <p:nvPicPr>
          <p:cNvPr id="10" name="Hình ảnh 9"/>
          <p:cNvPicPr>
            <a:picLocks noChangeAspect="1"/>
          </p:cNvPicPr>
          <p:nvPr/>
        </p:nvPicPr>
        <p:blipFill rotWithShape="1">
          <a:blip r:embed="rId8"/>
          <a:srcRect l="1" t="12402" r="-4114" b="12336"/>
          <a:stretch>
            <a:fillRect/>
          </a:stretch>
        </p:blipFill>
        <p:spPr>
          <a:xfrm>
            <a:off x="4854854" y="4753497"/>
            <a:ext cx="1851915" cy="571501"/>
          </a:xfrm>
          <a:prstGeom prst="rect">
            <a:avLst/>
          </a:prstGeom>
        </p:spPr>
      </p:pic>
      <p:pic>
        <p:nvPicPr>
          <p:cNvPr id="11" name="Hình ảnh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685" y="5906770"/>
            <a:ext cx="1524000" cy="571500"/>
          </a:xfrm>
          <a:prstGeom prst="rect">
            <a:avLst/>
          </a:prstGeom>
        </p:spPr>
      </p:pic>
      <p:cxnSp>
        <p:nvCxnSpPr>
          <p:cNvPr id="13" name="Đường nối Thẳng 12"/>
          <p:cNvCxnSpPr/>
          <p:nvPr/>
        </p:nvCxnSpPr>
        <p:spPr>
          <a:xfrm>
            <a:off x="1059873" y="5070762"/>
            <a:ext cx="2639290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Đường nối Thẳng 13"/>
          <p:cNvCxnSpPr/>
          <p:nvPr/>
        </p:nvCxnSpPr>
        <p:spPr>
          <a:xfrm>
            <a:off x="1059873" y="6215378"/>
            <a:ext cx="2639290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ình chữ nhật 14"/>
          <p:cNvSpPr/>
          <p:nvPr/>
        </p:nvSpPr>
        <p:spPr>
          <a:xfrm>
            <a:off x="7405255" y="3652076"/>
            <a:ext cx="1601248" cy="579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/>
          <p:cNvSpPr txBox="1"/>
          <p:nvPr/>
        </p:nvSpPr>
        <p:spPr>
          <a:xfrm>
            <a:off x="6956782" y="4753497"/>
            <a:ext cx="5235218" cy="94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 linear activation function, the outputs on later layers are also linear combination of the input. So the hidden layer (even many of them) has no meaning.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14745" y="105353"/>
            <a:ext cx="10515600" cy="647547"/>
          </a:xfrm>
        </p:spPr>
        <p:txBody>
          <a:bodyPr>
            <a:normAutofit/>
          </a:bodyPr>
          <a:lstStyle/>
          <a:p>
            <a:r>
              <a:rPr lang="en-US" sz="3600" b="1"/>
              <a:t>Derivatives of activation function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72" y="1192854"/>
            <a:ext cx="2548799" cy="1862423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96" y="1100235"/>
            <a:ext cx="2831369" cy="1534878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05" y="3995357"/>
            <a:ext cx="2337015" cy="1312887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22" y="3955338"/>
            <a:ext cx="2550248" cy="1392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6406712" y="2474907"/>
                <a:ext cx="2788919" cy="68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12" y="2474907"/>
                <a:ext cx="2788919" cy="68813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576706" y="5308244"/>
                <a:ext cx="2345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ReLu: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06" y="5308244"/>
                <a:ext cx="2345514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2865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6399906" y="5397672"/>
                <a:ext cx="346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Leaky ReLu: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0.01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906" y="5397672"/>
                <a:ext cx="3460756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193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/>
              <p:cNvSpPr txBox="1"/>
              <p:nvPr/>
            </p:nvSpPr>
            <p:spPr>
              <a:xfrm>
                <a:off x="3106881" y="1661968"/>
                <a:ext cx="2548799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Hộp Văn bản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81" y="1661968"/>
                <a:ext cx="2548799" cy="681982"/>
              </a:xfrm>
              <a:prstGeom prst="rect">
                <a:avLst/>
              </a:prstGeom>
              <a:blipFill rotWithShape="1"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/>
              <p:cNvSpPr txBox="1"/>
              <p:nvPr/>
            </p:nvSpPr>
            <p:spPr>
              <a:xfrm>
                <a:off x="9562108" y="1596305"/>
                <a:ext cx="2175720" cy="736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Hộp Văn bản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108" y="1596305"/>
                <a:ext cx="2175720" cy="7366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/>
              <p:cNvSpPr txBox="1"/>
              <p:nvPr/>
            </p:nvSpPr>
            <p:spPr>
              <a:xfrm>
                <a:off x="3106881" y="4514049"/>
                <a:ext cx="221060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Hộp Văn bản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81" y="4514049"/>
                <a:ext cx="2210605" cy="71019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/>
              <p:cNvSpPr txBox="1"/>
              <p:nvPr/>
            </p:nvSpPr>
            <p:spPr>
              <a:xfrm>
                <a:off x="9562108" y="4169922"/>
                <a:ext cx="2442720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Hộp Văn bản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108" y="4169922"/>
                <a:ext cx="2442720" cy="71019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4" grpId="0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77091" y="209262"/>
            <a:ext cx="10515600" cy="611620"/>
          </a:xfrm>
        </p:spPr>
        <p:txBody>
          <a:bodyPr>
            <a:normAutofit/>
          </a:bodyPr>
          <a:lstStyle/>
          <a:p>
            <a:r>
              <a:rPr lang="en-US" sz="3600" b="1"/>
              <a:t>Gradient descent for neural network</a:t>
            </a:r>
          </a:p>
        </p:txBody>
      </p:sp>
      <p:pic>
        <p:nvPicPr>
          <p:cNvPr id="4" name="Chỗ dành sẵn cho Nội dung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6064" y="1859665"/>
            <a:ext cx="6326332" cy="889916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1" y="1504300"/>
            <a:ext cx="3314700" cy="1647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355023" y="1078078"/>
                <a:ext cx="600549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23" y="1078078"/>
                <a:ext cx="600549" cy="3811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1245177" y="1074744"/>
                <a:ext cx="600549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177" y="1074744"/>
                <a:ext cx="600549" cy="3811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2022764" y="1074744"/>
                <a:ext cx="600549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764" y="1074744"/>
                <a:ext cx="600549" cy="3811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4333963" y="1449103"/>
                <a:ext cx="5149487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Pa</a:t>
                </a:r>
                <a:r>
                  <a:rPr lang="en-US" sz="2000" b="0"/>
                  <a:t>rameter: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,  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,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, 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963" y="1449103"/>
                <a:ext cx="5149487" cy="421462"/>
              </a:xfrm>
              <a:prstGeom prst="rect">
                <a:avLst/>
              </a:prstGeom>
              <a:blipFill rotWithShape="1">
                <a:blip r:embed="rId7"/>
                <a:stretch>
                  <a:fillRect l="-1302" t="-2899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5489809" y="1058300"/>
                <a:ext cx="4202882" cy="410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809" y="1058300"/>
                <a:ext cx="4202882" cy="410562"/>
              </a:xfrm>
              <a:prstGeom prst="rect">
                <a:avLst/>
              </a:prstGeom>
              <a:blipFill rotWithShape="1">
                <a:blip r:embed="rId8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Hộp Văn bản 11"/>
          <p:cNvSpPr txBox="1"/>
          <p:nvPr/>
        </p:nvSpPr>
        <p:spPr>
          <a:xfrm>
            <a:off x="4087868" y="2075958"/>
            <a:ext cx="163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Cost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/>
              <p:cNvSpPr txBox="1"/>
              <p:nvPr/>
            </p:nvSpPr>
            <p:spPr>
              <a:xfrm>
                <a:off x="2322359" y="3060961"/>
                <a:ext cx="9570037" cy="358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𝑅𝑒𝑝𝑒𝑎𝑡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{</m:t>
                    </m:r>
                  </m:oMath>
                </a14:m>
                <a:r>
                  <a:rPr lang="en-US" sz="2000" b="0" i="1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000" i="1">
                    <a:latin typeface="Cambria Math" panose="02040503050406030204" pitchFamily="18" charset="0"/>
                  </a:rPr>
                  <a:t>	 </a:t>
                </a:r>
                <a:r>
                  <a:rPr lang="en-US" sz="2000">
                    <a:latin typeface="Cambria Math" panose="02040503050406030204" pitchFamily="18" charset="0"/>
                  </a:rPr>
                  <a:t>Compute</a:t>
                </a:r>
                <a:r>
                  <a:rPr lang="en-US" sz="2000" i="1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000" b="0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,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  ,  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000" b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 ,    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sz="2000" b="0" i="1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000" b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 ,    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sz="2000" b="0" i="1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200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/>
                  <a:t>  </a:t>
                </a:r>
              </a:p>
            </p:txBody>
          </p:sp>
        </mc:Choice>
        <mc:Fallback xmlns="">
          <p:sp>
            <p:nvSpPr>
              <p:cNvPr id="15" name="Hộp Văn bản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59" y="3060961"/>
                <a:ext cx="9570037" cy="3587777"/>
              </a:xfrm>
              <a:prstGeom prst="rect">
                <a:avLst/>
              </a:prstGeom>
              <a:blipFill rotWithShape="1">
                <a:blip r:embed="rId9"/>
                <a:stretch>
                  <a:fillRect l="-255" b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 txBox="1"/>
          <p:nvPr/>
        </p:nvSpPr>
        <p:spPr>
          <a:xfrm>
            <a:off x="277091" y="209262"/>
            <a:ext cx="10515600" cy="611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Gradient descent for neural network</a:t>
            </a:r>
          </a:p>
        </p:txBody>
      </p:sp>
      <p:pic>
        <p:nvPicPr>
          <p:cNvPr id="7" name="Hình ảnh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5" y="820882"/>
            <a:ext cx="9829799" cy="1805473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59" y="2691243"/>
            <a:ext cx="3377609" cy="3609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1588787" y="2285219"/>
                <a:ext cx="6913875" cy="442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b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/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>
                    <a:solidFill>
                      <a:srgbClr val="FF0000"/>
                    </a:solidFill>
                  </a:rPr>
                  <a:t>Same goes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787" y="2285219"/>
                <a:ext cx="6913875" cy="4421531"/>
              </a:xfrm>
              <a:prstGeom prst="rect">
                <a:avLst/>
              </a:prstGeom>
              <a:blipFill rotWithShape="1">
                <a:blip r:embed="rId4"/>
                <a:stretch>
                  <a:fillRect l="-794" b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1451690" y="4893217"/>
                <a:ext cx="832536" cy="339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14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690" y="4893217"/>
                <a:ext cx="832536" cy="33983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4783708" y="4893216"/>
                <a:ext cx="6093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</m:oMath>
                  </m:oMathPara>
                </a14:m>
                <a:endParaRPr lang="en-US" sz="14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708" y="4893216"/>
                <a:ext cx="609398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4053308" y="831273"/>
                <a:ext cx="832536" cy="339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14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308" y="831273"/>
                <a:ext cx="832536" cy="33983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4113880" y="4861156"/>
                <a:ext cx="832536" cy="339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14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880" y="4861156"/>
                <a:ext cx="832536" cy="33983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70609" y="157307"/>
            <a:ext cx="9687791" cy="592137"/>
          </a:xfrm>
        </p:spPr>
        <p:txBody>
          <a:bodyPr>
            <a:normAutofit/>
          </a:bodyPr>
          <a:lstStyle/>
          <a:p>
            <a:r>
              <a:rPr lang="en-US" sz="3600" b="1"/>
              <a:t>Summary of gradient descent for neural network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64" y="1690688"/>
            <a:ext cx="10058400" cy="42100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1413784" cy="64202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/>
              <p:cNvSpPr txBox="1"/>
              <p:nvPr/>
            </p:nvSpPr>
            <p:spPr>
              <a:xfrm>
                <a:off x="768485" y="6172404"/>
                <a:ext cx="75107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If you initialize weights to zeros, all rows in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/>
                  <a:t> will be the same.</a:t>
                </a:r>
              </a:p>
            </p:txBody>
          </p:sp>
        </mc:Choice>
        <mc:Fallback xmlns="">
          <p:sp>
            <p:nvSpPr>
              <p:cNvPr id="5" name="Hộp Văn bản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85" y="6172404"/>
                <a:ext cx="7510774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92" y="266217"/>
            <a:ext cx="10331773" cy="614460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/>
              <a:t>Deep L-Layer Neural Network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18209" y="176645"/>
            <a:ext cx="10515600" cy="705139"/>
          </a:xfrm>
        </p:spPr>
        <p:txBody>
          <a:bodyPr>
            <a:normAutofit/>
          </a:bodyPr>
          <a:lstStyle/>
          <a:p>
            <a:r>
              <a:rPr lang="en-US" sz="3600" b="1"/>
              <a:t>Deep neural network notation</a:t>
            </a:r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04" y="2023195"/>
            <a:ext cx="8162925" cy="4391025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596" y="259772"/>
            <a:ext cx="3861521" cy="206255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04355" y="195262"/>
            <a:ext cx="10515600" cy="611620"/>
          </a:xfrm>
        </p:spPr>
        <p:txBody>
          <a:bodyPr>
            <a:normAutofit/>
          </a:bodyPr>
          <a:lstStyle/>
          <a:p>
            <a:r>
              <a:rPr lang="en-US" sz="3600" b="1" i="0">
                <a:effectLst/>
                <a:latin typeface="Calibri Light (Đầu đề)"/>
              </a:rPr>
              <a:t>Forward Propagation in a Deep Network</a:t>
            </a:r>
            <a:endParaRPr lang="en-US" sz="3600" b="1">
              <a:latin typeface="Calibri Light (Đầu đề)"/>
            </a:endParaRPr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3" y="4001869"/>
            <a:ext cx="4248150" cy="981075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24" y="1228085"/>
            <a:ext cx="5328338" cy="2419722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34" y="5219841"/>
            <a:ext cx="2505075" cy="819150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843" y="4129157"/>
            <a:ext cx="3962400" cy="809625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071" y="5356687"/>
            <a:ext cx="2619375" cy="704850"/>
          </a:xfrm>
          <a:prstGeom prst="rect">
            <a:avLst/>
          </a:prstGeom>
        </p:spPr>
      </p:pic>
      <p:sp>
        <p:nvSpPr>
          <p:cNvPr id="10" name="Hộp Văn bản 9"/>
          <p:cNvSpPr txBox="1"/>
          <p:nvPr/>
        </p:nvSpPr>
        <p:spPr>
          <a:xfrm>
            <a:off x="6390405" y="3458539"/>
            <a:ext cx="492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Vectorizing across m training example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5554"/>
            <a:ext cx="10515600" cy="694241"/>
          </a:xfrm>
        </p:spPr>
        <p:txBody>
          <a:bodyPr>
            <a:normAutofit/>
          </a:bodyPr>
          <a:lstStyle/>
          <a:p>
            <a:r>
              <a:rPr lang="en-US" sz="3600" b="1"/>
              <a:t>Implement forward propagation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7994" y="900677"/>
            <a:ext cx="4190186" cy="5355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00FF"/>
                </a:solidFill>
              </a:rPr>
              <a:t>def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FF"/>
                </a:solidFill>
              </a:rPr>
              <a:t>forwardprop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A_prev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W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b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activation</a:t>
            </a:r>
            <a:r>
              <a:rPr lang="en-US" sz="1800" b="1">
                <a:solidFill>
                  <a:srgbClr val="000080"/>
                </a:solidFill>
              </a:rPr>
              <a:t>):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pl-PL" sz="1800" b="0">
                <a:solidFill>
                  <a:srgbClr val="000000"/>
                </a:solidFill>
              </a:rPr>
              <a:t>    Z </a:t>
            </a:r>
            <a:r>
              <a:rPr lang="pl-PL" sz="1800" b="1">
                <a:solidFill>
                  <a:srgbClr val="000080"/>
                </a:solidFill>
              </a:rPr>
              <a:t>=</a:t>
            </a:r>
            <a:r>
              <a:rPr lang="pl-PL" sz="1800" b="0">
                <a:solidFill>
                  <a:srgbClr val="000000"/>
                </a:solidFill>
              </a:rPr>
              <a:t> np</a:t>
            </a:r>
            <a:r>
              <a:rPr lang="pl-PL" sz="1800" b="1">
                <a:solidFill>
                  <a:srgbClr val="000080"/>
                </a:solidFill>
              </a:rPr>
              <a:t>.</a:t>
            </a:r>
            <a:r>
              <a:rPr lang="pl-PL" sz="1800" b="0">
                <a:solidFill>
                  <a:srgbClr val="000000"/>
                </a:solidFill>
              </a:rPr>
              <a:t>dot</a:t>
            </a:r>
            <a:r>
              <a:rPr lang="pl-PL" sz="1800" b="1">
                <a:solidFill>
                  <a:srgbClr val="000080"/>
                </a:solidFill>
              </a:rPr>
              <a:t>(</a:t>
            </a:r>
            <a:r>
              <a:rPr lang="pl-PL" sz="1800" b="0">
                <a:solidFill>
                  <a:srgbClr val="000000"/>
                </a:solidFill>
              </a:rPr>
              <a:t>W</a:t>
            </a:r>
            <a:r>
              <a:rPr lang="pl-PL" sz="1800" b="1">
                <a:solidFill>
                  <a:srgbClr val="000080"/>
                </a:solidFill>
              </a:rPr>
              <a:t>,</a:t>
            </a:r>
            <a:r>
              <a:rPr lang="pl-PL" sz="1800" b="0">
                <a:solidFill>
                  <a:srgbClr val="000000"/>
                </a:solidFill>
              </a:rPr>
              <a:t> A</a:t>
            </a:r>
            <a:r>
              <a:rPr lang="en-US" sz="1800" b="0">
                <a:solidFill>
                  <a:srgbClr val="000000"/>
                </a:solidFill>
              </a:rPr>
              <a:t>_prev</a:t>
            </a:r>
            <a:r>
              <a:rPr lang="pl-PL" sz="1800" b="1">
                <a:solidFill>
                  <a:srgbClr val="000080"/>
                </a:solidFill>
              </a:rPr>
              <a:t>)</a:t>
            </a:r>
            <a:r>
              <a:rPr lang="pl-PL" sz="1800" b="0">
                <a:solidFill>
                  <a:srgbClr val="000000"/>
                </a:solidFill>
              </a:rPr>
              <a:t> </a:t>
            </a:r>
            <a:r>
              <a:rPr lang="pl-PL" sz="1800" b="1">
                <a:solidFill>
                  <a:srgbClr val="000080"/>
                </a:solidFill>
              </a:rPr>
              <a:t>+</a:t>
            </a:r>
            <a:r>
              <a:rPr lang="pl-PL" sz="1800" b="0">
                <a:solidFill>
                  <a:srgbClr val="000000"/>
                </a:solidFill>
              </a:rPr>
              <a:t> b</a:t>
            </a: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if</a:t>
            </a:r>
            <a:r>
              <a:rPr lang="en-US" sz="1800" b="0">
                <a:solidFill>
                  <a:srgbClr val="000000"/>
                </a:solidFill>
              </a:rPr>
              <a:t> activation </a:t>
            </a:r>
            <a:r>
              <a:rPr lang="en-US" sz="1800" b="1">
                <a:solidFill>
                  <a:srgbClr val="000080"/>
                </a:solidFill>
              </a:rPr>
              <a:t>==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808080"/>
                </a:solidFill>
              </a:rPr>
              <a:t>"sigmoid"</a:t>
            </a:r>
            <a:r>
              <a:rPr lang="en-US" sz="1800" b="1">
                <a:solidFill>
                  <a:srgbClr val="000080"/>
                </a:solidFill>
              </a:rPr>
              <a:t>:</a:t>
            </a:r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    </a:t>
            </a:r>
          </a:p>
          <a:p>
            <a:r>
              <a:rPr lang="en-US" sz="1800" b="0">
                <a:solidFill>
                  <a:srgbClr val="000000"/>
                </a:solidFill>
              </a:rPr>
              <a:t>        A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sigmoid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Z</a:t>
            </a:r>
            <a:r>
              <a:rPr lang="en-US" sz="1800" b="1">
                <a:solidFill>
                  <a:srgbClr val="000080"/>
                </a:solidFill>
              </a:rPr>
              <a:t>)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elif</a:t>
            </a:r>
            <a:r>
              <a:rPr lang="en-US" sz="1800" b="0">
                <a:solidFill>
                  <a:srgbClr val="000000"/>
                </a:solidFill>
              </a:rPr>
              <a:t> activation </a:t>
            </a:r>
            <a:r>
              <a:rPr lang="en-US" sz="1800" b="1">
                <a:solidFill>
                  <a:srgbClr val="000080"/>
                </a:solidFill>
              </a:rPr>
              <a:t>==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808080"/>
                </a:solidFill>
              </a:rPr>
              <a:t>"relu"</a:t>
            </a:r>
            <a:r>
              <a:rPr lang="en-US" sz="1800" b="1">
                <a:solidFill>
                  <a:srgbClr val="000080"/>
                </a:solidFill>
              </a:rPr>
              <a:t>: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    A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relu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Z</a:t>
            </a:r>
            <a:r>
              <a:rPr lang="en-US" sz="1800" b="1">
                <a:solidFill>
                  <a:srgbClr val="000080"/>
                </a:solidFill>
              </a:rPr>
              <a:t>)</a:t>
            </a:r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elif</a:t>
            </a:r>
            <a:r>
              <a:rPr lang="en-US" sz="1800" b="0">
                <a:solidFill>
                  <a:srgbClr val="000000"/>
                </a:solidFill>
              </a:rPr>
              <a:t> activation </a:t>
            </a:r>
            <a:r>
              <a:rPr lang="en-US" sz="1800" b="1">
                <a:solidFill>
                  <a:srgbClr val="000080"/>
                </a:solidFill>
              </a:rPr>
              <a:t>==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808080"/>
                </a:solidFill>
              </a:rPr>
              <a:t>"tanh"</a:t>
            </a:r>
            <a:r>
              <a:rPr lang="en-US" sz="1800" b="1">
                <a:solidFill>
                  <a:srgbClr val="000080"/>
                </a:solidFill>
              </a:rPr>
              <a:t>: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    A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tanh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Z</a:t>
            </a:r>
            <a:r>
              <a:rPr lang="en-US" sz="1800" b="1">
                <a:solidFill>
                  <a:srgbClr val="000080"/>
                </a:solidFill>
              </a:rPr>
              <a:t>)</a:t>
            </a:r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    </a:t>
            </a:r>
          </a:p>
          <a:p>
            <a:r>
              <a:rPr lang="en-US" sz="1800" b="0">
                <a:solidFill>
                  <a:srgbClr val="000000"/>
                </a:solidFill>
              </a:rPr>
              <a:t>    cache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Z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W</a:t>
            </a:r>
            <a:r>
              <a:rPr lang="en-US" sz="1800" b="1">
                <a:solidFill>
                  <a:srgbClr val="000080"/>
                </a:solidFill>
              </a:rPr>
              <a:t>)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return</a:t>
            </a:r>
            <a:r>
              <a:rPr lang="en-US" sz="1800" b="0">
                <a:solidFill>
                  <a:srgbClr val="000000"/>
                </a:solidFill>
              </a:rPr>
              <a:t> A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cache</a:t>
            </a:r>
            <a:endParaRPr lang="en-US"/>
          </a:p>
        </p:txBody>
      </p:sp>
      <p:pic>
        <p:nvPicPr>
          <p:cNvPr id="5" name="Hình ảnh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8" y="2768708"/>
            <a:ext cx="3962400" cy="809625"/>
          </a:xfrm>
          <a:prstGeom prst="rect">
            <a:avLst/>
          </a:prstGeom>
        </p:spPr>
      </p:pic>
      <p:pic>
        <p:nvPicPr>
          <p:cNvPr id="6" name="Hình ảnh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86" y="4193011"/>
            <a:ext cx="2619375" cy="704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5058" y="2768707"/>
            <a:ext cx="3849244" cy="8096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058" y="4088236"/>
            <a:ext cx="3849244" cy="80962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79579" y="1416205"/>
            <a:ext cx="3345367" cy="41259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79579" y="1955637"/>
            <a:ext cx="3345367" cy="326313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95FDE-570F-4B45-9782-61D97E85F493}"/>
              </a:ext>
            </a:extLst>
          </p:cNvPr>
          <p:cNvSpPr txBox="1"/>
          <p:nvPr/>
        </p:nvSpPr>
        <p:spPr>
          <a:xfrm>
            <a:off x="651522" y="2330433"/>
            <a:ext cx="201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Linear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85C0D-17EE-49D5-BC17-18564B392EC7}"/>
              </a:ext>
            </a:extLst>
          </p:cNvPr>
          <p:cNvSpPr txBox="1"/>
          <p:nvPr/>
        </p:nvSpPr>
        <p:spPr>
          <a:xfrm>
            <a:off x="651522" y="3691377"/>
            <a:ext cx="249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Activation forward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1816" y="1165710"/>
            <a:ext cx="6339840" cy="1889926"/>
            <a:chOff x="248277" y="1125239"/>
            <a:chExt cx="6339840" cy="1889926"/>
          </a:xfrm>
        </p:grpSpPr>
        <p:grpSp>
          <p:nvGrpSpPr>
            <p:cNvPr id="11" name="Group 10"/>
            <p:cNvGrpSpPr/>
            <p:nvPr/>
          </p:nvGrpSpPr>
          <p:grpSpPr>
            <a:xfrm>
              <a:off x="248277" y="1125239"/>
              <a:ext cx="6339840" cy="1889926"/>
              <a:chOff x="320040" y="1276195"/>
              <a:chExt cx="6339840" cy="188992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20040" y="1276195"/>
                <a:ext cx="6339840" cy="1889926"/>
                <a:chOff x="320040" y="1276195"/>
                <a:chExt cx="6339840" cy="1889926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20040" y="1276195"/>
                  <a:ext cx="6339840" cy="1889926"/>
                </a:xfrm>
                <a:prstGeom prst="rect">
                  <a:avLst/>
                </a:prstGeom>
              </p:spPr>
            </p:pic>
            <p:sp>
              <p:nvSpPr>
                <p:cNvPr id="18" name="Rectangle 17"/>
                <p:cNvSpPr/>
                <p:nvPr/>
              </p:nvSpPr>
              <p:spPr>
                <a:xfrm>
                  <a:off x="3901440" y="1971040"/>
                  <a:ext cx="1717040" cy="6604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4335805" y="1962686"/>
                <a:ext cx="8483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/>
                  <a:t>Sigmoid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105330" y="1851826"/>
                <a:ext cx="640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ReLu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873158" y="1379974"/>
              <a:ext cx="1516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Output layer L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5554"/>
            <a:ext cx="10515600" cy="694241"/>
          </a:xfrm>
        </p:spPr>
        <p:txBody>
          <a:bodyPr>
            <a:normAutofit/>
          </a:bodyPr>
          <a:lstStyle/>
          <a:p>
            <a:r>
              <a:rPr lang="en-US" sz="3600" b="1"/>
              <a:t>Implement forward 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49237" y="3055636"/>
            <a:ext cx="6168227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00FF"/>
                </a:solidFill>
              </a:rPr>
              <a:t>def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FF"/>
                </a:solidFill>
              </a:rPr>
              <a:t>L_model_forward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X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parameters</a:t>
            </a:r>
            <a:r>
              <a:rPr lang="en-US" sz="1800" b="1">
                <a:solidFill>
                  <a:srgbClr val="000080"/>
                </a:solidFill>
              </a:rPr>
              <a:t>):</a:t>
            </a:r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</a:p>
          <a:p>
            <a:r>
              <a:rPr lang="en-US" sz="1800" b="0">
                <a:solidFill>
                  <a:srgbClr val="000000"/>
                </a:solidFill>
              </a:rPr>
              <a:t>    A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X</a:t>
            </a: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for</a:t>
            </a:r>
            <a:r>
              <a:rPr lang="en-US" sz="1800" b="0">
                <a:solidFill>
                  <a:srgbClr val="000000"/>
                </a:solidFill>
              </a:rPr>
              <a:t> l </a:t>
            </a:r>
            <a:r>
              <a:rPr lang="en-US" sz="1800" b="1">
                <a:solidFill>
                  <a:srgbClr val="0000FF"/>
                </a:solidFill>
              </a:rPr>
              <a:t>in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1">
                <a:solidFill>
                  <a:srgbClr val="880088"/>
                </a:solidFill>
              </a:rPr>
              <a:t>range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FF0000"/>
                </a:solidFill>
              </a:rPr>
              <a:t>1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L</a:t>
            </a:r>
            <a:r>
              <a:rPr lang="en-US" sz="1800" b="1">
                <a:solidFill>
                  <a:srgbClr val="000080"/>
                </a:solidFill>
              </a:rPr>
              <a:t>):</a:t>
            </a:r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    A_prev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A </a:t>
            </a: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    A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cache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forwardprop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A_prev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W_l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b_l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activation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808080"/>
                </a:solidFill>
              </a:rPr>
              <a:t>'relu'</a:t>
            </a:r>
            <a:r>
              <a:rPr lang="en-US" sz="1800" b="1">
                <a:solidFill>
                  <a:srgbClr val="000080"/>
                </a:solidFill>
              </a:rPr>
              <a:t>)</a:t>
            </a:r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    </a:t>
            </a:r>
          </a:p>
          <a:p>
            <a:r>
              <a:rPr lang="en-US" sz="1800" b="0">
                <a:solidFill>
                  <a:srgbClr val="000000"/>
                </a:solidFill>
              </a:rPr>
              <a:t>        AL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cache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forwardprop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A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W_L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b_L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activation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808080"/>
                </a:solidFill>
              </a:rPr>
              <a:t>'sigmoid'</a:t>
            </a:r>
            <a:r>
              <a:rPr lang="en-US" sz="1800" b="1">
                <a:solidFill>
                  <a:srgbClr val="000080"/>
                </a:solidFill>
              </a:rPr>
              <a:t>)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return</a:t>
            </a:r>
            <a:r>
              <a:rPr lang="en-US" sz="1800" b="0">
                <a:solidFill>
                  <a:srgbClr val="000000"/>
                </a:solidFill>
              </a:rPr>
              <a:t> AL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caches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97873" y="167699"/>
            <a:ext cx="10515600" cy="673966"/>
          </a:xfrm>
        </p:spPr>
        <p:txBody>
          <a:bodyPr>
            <a:normAutofit/>
          </a:bodyPr>
          <a:lstStyle/>
          <a:p>
            <a:r>
              <a:rPr lang="en-US" sz="3600" b="1"/>
              <a:t>Backward Propagation in a Deep Network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53" y="3234802"/>
            <a:ext cx="2952750" cy="80010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620" y="3956860"/>
            <a:ext cx="2628900" cy="581025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08" y="4556888"/>
            <a:ext cx="1600200" cy="74295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770" y="5234033"/>
            <a:ext cx="2647950" cy="609600"/>
          </a:xfrm>
          <a:prstGeom prst="rect">
            <a:avLst/>
          </a:prstGeom>
        </p:spPr>
      </p:pic>
      <p:grpSp>
        <p:nvGrpSpPr>
          <p:cNvPr id="29" name="Nhóm 28"/>
          <p:cNvGrpSpPr/>
          <p:nvPr/>
        </p:nvGrpSpPr>
        <p:grpSpPr>
          <a:xfrm>
            <a:off x="117440" y="946326"/>
            <a:ext cx="11992784" cy="1986305"/>
            <a:chOff x="162045" y="1055548"/>
            <a:chExt cx="12192000" cy="2019300"/>
          </a:xfrm>
        </p:grpSpPr>
        <p:pic>
          <p:nvPicPr>
            <p:cNvPr id="27" name="Hình ảnh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045" y="1055548"/>
              <a:ext cx="12192000" cy="2019300"/>
            </a:xfrm>
            <a:prstGeom prst="rect">
              <a:avLst/>
            </a:prstGeom>
          </p:spPr>
        </p:pic>
        <p:sp>
          <p:nvSpPr>
            <p:cNvPr id="28" name="Hộp Văn bản 27"/>
            <p:cNvSpPr txBox="1"/>
            <p:nvPr/>
          </p:nvSpPr>
          <p:spPr>
            <a:xfrm>
              <a:off x="5039185" y="1880532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……</a:t>
              </a:r>
            </a:p>
          </p:txBody>
        </p:sp>
      </p:grpSp>
      <p:pic>
        <p:nvPicPr>
          <p:cNvPr id="10" name="Hình ảnh 9"/>
          <p:cNvPicPr>
            <a:picLocks noChangeAspect="1"/>
          </p:cNvPicPr>
          <p:nvPr/>
        </p:nvPicPr>
        <p:blipFill rotWithShape="1">
          <a:blip r:embed="rId8"/>
          <a:srcRect t="53089"/>
          <a:stretch>
            <a:fillRect/>
          </a:stretch>
        </p:blipFill>
        <p:spPr>
          <a:xfrm>
            <a:off x="1824273" y="5976983"/>
            <a:ext cx="2849781" cy="348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Hộp Văn bản 29"/>
              <p:cNvSpPr txBox="1"/>
              <p:nvPr/>
            </p:nvSpPr>
            <p:spPr>
              <a:xfrm>
                <a:off x="1941602" y="2741420"/>
                <a:ext cx="1317412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/>
                  <a:t>Input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0" name="Hộp Văn bản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02" y="2741420"/>
                <a:ext cx="1317412" cy="413318"/>
              </a:xfrm>
              <a:prstGeom prst="rect">
                <a:avLst/>
              </a:prstGeom>
              <a:blipFill rotWithShape="1">
                <a:blip r:embed="rId9"/>
                <a:stretch>
                  <a:fillRect l="-5093" t="-441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3" name="Cung 32"/>
          <p:cNvSpPr/>
          <p:nvPr/>
        </p:nvSpPr>
        <p:spPr>
          <a:xfrm>
            <a:off x="639397" y="2946418"/>
            <a:ext cx="3075270" cy="2696401"/>
          </a:xfrm>
          <a:prstGeom prst="arc">
            <a:avLst>
              <a:gd name="adj1" fmla="val 6280785"/>
              <a:gd name="adj2" fmla="val 153864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274840" y="2470045"/>
                <a:ext cx="797847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840" y="2470045"/>
                <a:ext cx="797847" cy="42146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9509129" y="2665139"/>
            <a:ext cx="61617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09029" y="2442115"/>
                <a:ext cx="616178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029" y="2442115"/>
                <a:ext cx="616178" cy="42146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7360941" y="2621400"/>
            <a:ext cx="13480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63471" y="2427245"/>
                <a:ext cx="616178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471" y="2427245"/>
                <a:ext cx="616178" cy="421462"/>
              </a:xfrm>
              <a:prstGeom prst="rect">
                <a:avLst/>
              </a:prstGeom>
              <a:blipFill rotWithShape="1">
                <a:blip r:embed="rId12"/>
                <a:stretch>
                  <a:fillRect r="-42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41565" y="3335203"/>
                <a:ext cx="616178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565" y="3335203"/>
                <a:ext cx="616178" cy="421462"/>
              </a:xfrm>
              <a:prstGeom prst="rect">
                <a:avLst/>
              </a:prstGeom>
              <a:blipFill rotWithShape="1">
                <a:blip r:embed="rId13"/>
                <a:stretch>
                  <a:fillRect r="-20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86445" y="3345622"/>
                <a:ext cx="616178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445" y="3345622"/>
                <a:ext cx="616178" cy="421462"/>
              </a:xfrm>
              <a:prstGeom prst="rect">
                <a:avLst/>
              </a:prstGeom>
              <a:blipFill rotWithShape="1">
                <a:blip r:embed="rId14"/>
                <a:stretch>
                  <a:fillRect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H="1">
            <a:off x="7853274" y="2716559"/>
            <a:ext cx="889406" cy="5864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8561889" y="2821776"/>
            <a:ext cx="214186" cy="5802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741043" y="2621400"/>
            <a:ext cx="62242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870906" y="3320258"/>
            <a:ext cx="2778828" cy="5116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873771" y="3997403"/>
            <a:ext cx="2778828" cy="17703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070876" y="4713734"/>
                <a:ext cx="3803541" cy="683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876" y="4713734"/>
                <a:ext cx="3803541" cy="68313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6096000" y="4329626"/>
            <a:ext cx="3686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With cross-entropy cost function: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  <p:bldP spid="3" grpId="0"/>
      <p:bldP spid="11" grpId="0"/>
      <p:bldP spid="12" grpId="0"/>
      <p:bldP spid="13" grpId="0"/>
      <p:bldP spid="14" grpId="0"/>
      <p:bldP spid="47" grpId="0" animBg="1"/>
      <p:bldP spid="49" grpId="0" animBg="1"/>
      <p:bldP spid="50" grpId="0"/>
      <p:bldP spid="5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297873" y="167699"/>
            <a:ext cx="10515600" cy="673966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Vectorization of backward Propagation in a Deep Network</a:t>
            </a:r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36" y="2576283"/>
            <a:ext cx="2933700" cy="590550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61" y="3239175"/>
            <a:ext cx="3067050" cy="68580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661" y="3989671"/>
            <a:ext cx="6496050" cy="714375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336" y="4758213"/>
            <a:ext cx="2705100" cy="600075"/>
          </a:xfrm>
          <a:prstGeom prst="rect">
            <a:avLst/>
          </a:prstGeom>
        </p:spPr>
      </p:pic>
      <p:sp>
        <p:nvSpPr>
          <p:cNvPr id="10" name="Cung 32"/>
          <p:cNvSpPr/>
          <p:nvPr/>
        </p:nvSpPr>
        <p:spPr>
          <a:xfrm>
            <a:off x="282440" y="2810789"/>
            <a:ext cx="3075270" cy="2349661"/>
          </a:xfrm>
          <a:prstGeom prst="arc">
            <a:avLst>
              <a:gd name="adj1" fmla="val 6280785"/>
              <a:gd name="adj2" fmla="val 153864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24434" y="2576748"/>
            <a:ext cx="2919093" cy="5374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00471" y="3260377"/>
            <a:ext cx="6496050" cy="209791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64415" y="2193133"/>
                <a:ext cx="3865354" cy="683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415" y="2193133"/>
                <a:ext cx="3865354" cy="68307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489539" y="1809025"/>
            <a:ext cx="3686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With cross-entropy cost function: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56" y="278160"/>
            <a:ext cx="10515600" cy="805753"/>
          </a:xfrm>
        </p:spPr>
        <p:txBody>
          <a:bodyPr>
            <a:normAutofit/>
          </a:bodyPr>
          <a:lstStyle/>
          <a:p>
            <a:r>
              <a:rPr lang="en-US" sz="3600" b="1"/>
              <a:t>Implement backward propagation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7574" y="1267314"/>
            <a:ext cx="5702003" cy="507831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00FF"/>
                </a:solidFill>
              </a:rPr>
              <a:t>def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FF"/>
                </a:solidFill>
              </a:rPr>
              <a:t>backprop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dA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>
                <a:solidFill>
                  <a:srgbClr val="000000"/>
                </a:solidFill>
              </a:rPr>
              <a:t> cache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activation</a:t>
            </a:r>
            <a:r>
              <a:rPr lang="en-US" sz="1800" b="1">
                <a:solidFill>
                  <a:srgbClr val="000080"/>
                </a:solidFill>
              </a:rPr>
              <a:t>):</a:t>
            </a:r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</a:p>
          <a:p>
            <a:r>
              <a:rPr lang="en-US" sz="1800" b="0">
                <a:solidFill>
                  <a:srgbClr val="000000"/>
                </a:solidFill>
              </a:rPr>
              <a:t>    Z, W </a:t>
            </a:r>
            <a:r>
              <a:rPr lang="pl-PL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cache</a:t>
            </a:r>
          </a:p>
          <a:p>
            <a:r>
              <a:rPr lang="en-US" sz="1800" b="0">
                <a:solidFill>
                  <a:srgbClr val="000000"/>
                </a:solidFill>
              </a:rPr>
              <a:t>	</a:t>
            </a: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if</a:t>
            </a:r>
            <a:r>
              <a:rPr lang="en-US" sz="1800" b="0">
                <a:solidFill>
                  <a:srgbClr val="000000"/>
                </a:solidFill>
              </a:rPr>
              <a:t> activation </a:t>
            </a:r>
            <a:r>
              <a:rPr lang="en-US" sz="1800" b="1">
                <a:solidFill>
                  <a:srgbClr val="000080"/>
                </a:solidFill>
              </a:rPr>
              <a:t>==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808080"/>
                </a:solidFill>
              </a:rPr>
              <a:t>"relu"</a:t>
            </a:r>
            <a:r>
              <a:rPr lang="en-US" sz="1800" b="1">
                <a:solidFill>
                  <a:srgbClr val="000080"/>
                </a:solidFill>
              </a:rPr>
              <a:t>: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pl-PL" sz="1800" b="0">
                <a:solidFill>
                  <a:srgbClr val="000000"/>
                </a:solidFill>
              </a:rPr>
              <a:t>        dZ </a:t>
            </a:r>
            <a:r>
              <a:rPr lang="pl-PL" sz="1800" b="1">
                <a:solidFill>
                  <a:srgbClr val="000080"/>
                </a:solidFill>
              </a:rPr>
              <a:t>=</a:t>
            </a:r>
            <a:r>
              <a:rPr lang="pl-PL" sz="1800" b="0">
                <a:solidFill>
                  <a:srgbClr val="000000"/>
                </a:solidFill>
              </a:rPr>
              <a:t> relu_backward</a:t>
            </a:r>
            <a:r>
              <a:rPr lang="pl-PL" sz="1800" b="1">
                <a:solidFill>
                  <a:srgbClr val="000080"/>
                </a:solidFill>
              </a:rPr>
              <a:t>(</a:t>
            </a:r>
            <a:r>
              <a:rPr lang="pl-PL" sz="1800" b="0">
                <a:solidFill>
                  <a:srgbClr val="000000"/>
                </a:solidFill>
              </a:rPr>
              <a:t>dA</a:t>
            </a:r>
            <a:r>
              <a:rPr lang="pl-PL" sz="1800" b="1">
                <a:solidFill>
                  <a:srgbClr val="000080"/>
                </a:solidFill>
              </a:rPr>
              <a:t>,</a:t>
            </a:r>
            <a:r>
              <a:rPr lang="pl-PL" sz="1800" b="0">
                <a:solidFill>
                  <a:srgbClr val="000000"/>
                </a:solidFill>
              </a:rPr>
              <a:t> Z</a:t>
            </a:r>
            <a:r>
              <a:rPr lang="pl-PL" sz="1800" b="1">
                <a:solidFill>
                  <a:srgbClr val="000080"/>
                </a:solidFill>
              </a:rPr>
              <a:t>)</a:t>
            </a:r>
            <a:endParaRPr lang="pl-PL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elif</a:t>
            </a:r>
            <a:r>
              <a:rPr lang="en-US" sz="1800" b="0">
                <a:solidFill>
                  <a:srgbClr val="000000"/>
                </a:solidFill>
              </a:rPr>
              <a:t> activation </a:t>
            </a:r>
            <a:r>
              <a:rPr lang="en-US" sz="1800" b="1">
                <a:solidFill>
                  <a:srgbClr val="000080"/>
                </a:solidFill>
              </a:rPr>
              <a:t>==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808080"/>
                </a:solidFill>
              </a:rPr>
              <a:t>"sigmoid"</a:t>
            </a:r>
            <a:r>
              <a:rPr lang="en-US" sz="1800" b="1">
                <a:solidFill>
                  <a:srgbClr val="000080"/>
                </a:solidFill>
              </a:rPr>
              <a:t>: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pl-PL" sz="1800" b="0">
                <a:solidFill>
                  <a:srgbClr val="000000"/>
                </a:solidFill>
              </a:rPr>
              <a:t>        dZ </a:t>
            </a:r>
            <a:r>
              <a:rPr lang="pl-PL" sz="1800" b="1">
                <a:solidFill>
                  <a:srgbClr val="000080"/>
                </a:solidFill>
              </a:rPr>
              <a:t>=</a:t>
            </a:r>
            <a:r>
              <a:rPr lang="pl-PL" sz="1800" b="0">
                <a:solidFill>
                  <a:srgbClr val="000000"/>
                </a:solidFill>
              </a:rPr>
              <a:t> sigmoid_backward</a:t>
            </a:r>
            <a:r>
              <a:rPr lang="pl-PL" sz="1800" b="1">
                <a:solidFill>
                  <a:srgbClr val="000080"/>
                </a:solidFill>
              </a:rPr>
              <a:t>(</a:t>
            </a:r>
            <a:r>
              <a:rPr lang="pl-PL" sz="1800" b="0">
                <a:solidFill>
                  <a:srgbClr val="000000"/>
                </a:solidFill>
              </a:rPr>
              <a:t>dA</a:t>
            </a:r>
            <a:r>
              <a:rPr lang="pl-PL" sz="1800" b="1">
                <a:solidFill>
                  <a:srgbClr val="000080"/>
                </a:solidFill>
              </a:rPr>
              <a:t>,</a:t>
            </a:r>
            <a:r>
              <a:rPr lang="pl-PL" sz="1800" b="0">
                <a:solidFill>
                  <a:srgbClr val="000000"/>
                </a:solidFill>
              </a:rPr>
              <a:t> Z</a:t>
            </a:r>
            <a:r>
              <a:rPr lang="pl-PL" sz="1800" b="1">
                <a:solidFill>
                  <a:srgbClr val="000080"/>
                </a:solidFill>
              </a:rPr>
              <a:t>)</a:t>
            </a:r>
            <a:endParaRPr lang="pl-PL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elif</a:t>
            </a:r>
            <a:r>
              <a:rPr lang="en-US" sz="1800" b="0">
                <a:solidFill>
                  <a:srgbClr val="000000"/>
                </a:solidFill>
              </a:rPr>
              <a:t> activation </a:t>
            </a:r>
            <a:r>
              <a:rPr lang="en-US" sz="1800" b="1">
                <a:solidFill>
                  <a:srgbClr val="000080"/>
                </a:solidFill>
              </a:rPr>
              <a:t>==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808080"/>
                </a:solidFill>
              </a:rPr>
              <a:t>"tanh"</a:t>
            </a:r>
            <a:r>
              <a:rPr lang="en-US" sz="1800" b="1">
                <a:solidFill>
                  <a:srgbClr val="000080"/>
                </a:solidFill>
              </a:rPr>
              <a:t>:</a:t>
            </a:r>
            <a:endParaRPr lang="en-US" sz="1800" b="0">
              <a:solidFill>
                <a:srgbClr val="000000"/>
              </a:solidFill>
            </a:endParaRPr>
          </a:p>
          <a:p>
            <a:r>
              <a:rPr lang="pl-PL" sz="1800" b="0">
                <a:solidFill>
                  <a:srgbClr val="000000"/>
                </a:solidFill>
              </a:rPr>
              <a:t>        dZ </a:t>
            </a:r>
            <a:r>
              <a:rPr lang="pl-PL" sz="1800" b="1">
                <a:solidFill>
                  <a:srgbClr val="000080"/>
                </a:solidFill>
              </a:rPr>
              <a:t>=</a:t>
            </a:r>
            <a:r>
              <a:rPr lang="pl-PL" sz="1800" b="0">
                <a:solidFill>
                  <a:srgbClr val="000000"/>
                </a:solidFill>
              </a:rPr>
              <a:t> tanh_backward</a:t>
            </a:r>
            <a:r>
              <a:rPr lang="pl-PL" sz="1800" b="1">
                <a:solidFill>
                  <a:srgbClr val="000080"/>
                </a:solidFill>
              </a:rPr>
              <a:t>(</a:t>
            </a:r>
            <a:r>
              <a:rPr lang="pl-PL" sz="1800" b="0">
                <a:solidFill>
                  <a:srgbClr val="000000"/>
                </a:solidFill>
              </a:rPr>
              <a:t>dA</a:t>
            </a:r>
            <a:r>
              <a:rPr lang="pl-PL" sz="1800" b="1">
                <a:solidFill>
                  <a:srgbClr val="000080"/>
                </a:solidFill>
              </a:rPr>
              <a:t>,</a:t>
            </a:r>
            <a:r>
              <a:rPr lang="pl-PL" sz="1800" b="0">
                <a:solidFill>
                  <a:srgbClr val="000000"/>
                </a:solidFill>
              </a:rPr>
              <a:t> Z</a:t>
            </a:r>
            <a:r>
              <a:rPr lang="pl-PL" sz="1800" b="1">
                <a:solidFill>
                  <a:srgbClr val="000080"/>
                </a:solidFill>
              </a:rPr>
              <a:t>)</a:t>
            </a:r>
            <a:endParaRPr lang="pl-PL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    </a:t>
            </a:r>
          </a:p>
          <a:p>
            <a:r>
              <a:rPr lang="en-US" sz="1800" b="0">
                <a:solidFill>
                  <a:srgbClr val="000000"/>
                </a:solidFill>
              </a:rPr>
              <a:t>    dA_prev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dW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db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linear_backward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dZ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A_prev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W</a:t>
            </a:r>
            <a:r>
              <a:rPr lang="en-US" sz="1800" b="1">
                <a:solidFill>
                  <a:srgbClr val="000080"/>
                </a:solidFill>
              </a:rPr>
              <a:t>)</a:t>
            </a:r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return</a:t>
            </a:r>
            <a:r>
              <a:rPr lang="en-US" sz="1800" b="0">
                <a:solidFill>
                  <a:srgbClr val="000000"/>
                </a:solidFill>
              </a:rPr>
              <a:t> dA_prev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dW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db</a:t>
            </a:r>
            <a:endParaRPr lang="en-US"/>
          </a:p>
        </p:txBody>
      </p:sp>
      <p:pic>
        <p:nvPicPr>
          <p:cNvPr id="13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761" y="2483683"/>
            <a:ext cx="2933700" cy="590550"/>
          </a:xfrm>
          <a:prstGeom prst="rect">
            <a:avLst/>
          </a:prstGeom>
        </p:spPr>
      </p:pic>
      <p:pic>
        <p:nvPicPr>
          <p:cNvPr id="14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086" y="3146575"/>
            <a:ext cx="3067050" cy="685800"/>
          </a:xfrm>
          <a:prstGeom prst="rect">
            <a:avLst/>
          </a:prstGeom>
        </p:spPr>
      </p:pic>
      <p:pic>
        <p:nvPicPr>
          <p:cNvPr id="16" name="Hình ảnh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761" y="4665613"/>
            <a:ext cx="2705100" cy="600075"/>
          </a:xfrm>
          <a:prstGeom prst="rect">
            <a:avLst/>
          </a:prstGeom>
        </p:spPr>
      </p:pic>
      <p:sp>
        <p:nvSpPr>
          <p:cNvPr id="17" name="Cung 32"/>
          <p:cNvSpPr/>
          <p:nvPr/>
        </p:nvSpPr>
        <p:spPr>
          <a:xfrm>
            <a:off x="270865" y="2718189"/>
            <a:ext cx="3075270" cy="2349661"/>
          </a:xfrm>
          <a:prstGeom prst="arc">
            <a:avLst>
              <a:gd name="adj1" fmla="val 6280785"/>
              <a:gd name="adj2" fmla="val 153864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12859" y="2484148"/>
            <a:ext cx="3075270" cy="53745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688896" y="3167777"/>
            <a:ext cx="3075270" cy="20979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712859" y="3893019"/>
          <a:ext cx="292608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Bitmap Image" r:id="rId7" imgW="3048000" imgH="714375" progId="Paint.Picture">
                  <p:embed/>
                </p:oleObj>
              </mc:Choice>
              <mc:Fallback>
                <p:oleObj name="Bitmap Image" r:id="rId7" imgW="3048000" imgH="714375" progId="Paint.Picture">
                  <p:embed/>
                  <p:pic>
                    <p:nvPicPr>
                      <p:cNvPr id="0" name="Picture 820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12859" y="3893019"/>
                        <a:ext cx="292608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5596173" y="2395958"/>
            <a:ext cx="4975183" cy="27779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596172" y="5347504"/>
            <a:ext cx="4975184" cy="42826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1" y="0"/>
            <a:ext cx="11765677" cy="6858000"/>
          </a:xfrm>
          <a:prstGeom prst="rect">
            <a:avLst/>
          </a:prstGeom>
        </p:spPr>
      </p:pic>
      <p:sp>
        <p:nvSpPr>
          <p:cNvPr id="6" name="Hộp Văn bản 5"/>
          <p:cNvSpPr txBox="1"/>
          <p:nvPr/>
        </p:nvSpPr>
        <p:spPr>
          <a:xfrm>
            <a:off x="8456512" y="3539629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price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1978" y="746779"/>
            <a:ext cx="6339840" cy="1889926"/>
            <a:chOff x="320040" y="1276195"/>
            <a:chExt cx="6339840" cy="1889926"/>
          </a:xfrm>
        </p:grpSpPr>
        <p:grpSp>
          <p:nvGrpSpPr>
            <p:cNvPr id="10" name="Group 9"/>
            <p:cNvGrpSpPr/>
            <p:nvPr/>
          </p:nvGrpSpPr>
          <p:grpSpPr>
            <a:xfrm>
              <a:off x="320040" y="1276195"/>
              <a:ext cx="6339840" cy="1889926"/>
              <a:chOff x="320040" y="1276195"/>
              <a:chExt cx="6339840" cy="188992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040" y="1276195"/>
                <a:ext cx="6339840" cy="1889926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901440" y="1971040"/>
                <a:ext cx="1717040" cy="66040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335805" y="1962686"/>
              <a:ext cx="8483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Sigmoid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05330" y="1851826"/>
              <a:ext cx="640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ReLu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" y="106287"/>
            <a:ext cx="10515600" cy="508562"/>
          </a:xfrm>
        </p:spPr>
        <p:txBody>
          <a:bodyPr>
            <a:normAutofit fontScale="90000"/>
          </a:bodyPr>
          <a:lstStyle/>
          <a:p>
            <a:r>
              <a:rPr lang="en-US" sz="4000" b="1"/>
              <a:t>Implement backward propagation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3378" y="2636705"/>
            <a:ext cx="7114765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800" b="1">
                <a:solidFill>
                  <a:srgbClr val="0000FF"/>
                </a:solidFill>
              </a:rPr>
              <a:t>def</a:t>
            </a:r>
            <a:r>
              <a:rPr lang="es-ES" sz="1800" b="0">
                <a:solidFill>
                  <a:srgbClr val="000000"/>
                </a:solidFill>
              </a:rPr>
              <a:t> </a:t>
            </a:r>
            <a:r>
              <a:rPr lang="es-ES" sz="1800" b="0">
                <a:solidFill>
                  <a:srgbClr val="FF00FF"/>
                </a:solidFill>
              </a:rPr>
              <a:t>L_model_backward</a:t>
            </a:r>
            <a:r>
              <a:rPr lang="es-ES" sz="1800" b="1">
                <a:solidFill>
                  <a:srgbClr val="000080"/>
                </a:solidFill>
              </a:rPr>
              <a:t>(</a:t>
            </a:r>
            <a:r>
              <a:rPr lang="es-ES" sz="1800" b="0">
                <a:solidFill>
                  <a:srgbClr val="000000"/>
                </a:solidFill>
              </a:rPr>
              <a:t>AL</a:t>
            </a:r>
            <a:r>
              <a:rPr lang="es-ES" sz="1800" b="1">
                <a:solidFill>
                  <a:srgbClr val="000080"/>
                </a:solidFill>
              </a:rPr>
              <a:t>,</a:t>
            </a:r>
            <a:r>
              <a:rPr lang="es-ES" sz="1800" b="0">
                <a:solidFill>
                  <a:srgbClr val="000000"/>
                </a:solidFill>
              </a:rPr>
              <a:t> Y</a:t>
            </a:r>
            <a:r>
              <a:rPr lang="es-ES" sz="1800" b="1">
                <a:solidFill>
                  <a:srgbClr val="000080"/>
                </a:solidFill>
              </a:rPr>
              <a:t>,</a:t>
            </a:r>
            <a:r>
              <a:rPr lang="es-ES" sz="1800" b="0">
                <a:solidFill>
                  <a:srgbClr val="000000"/>
                </a:solidFill>
              </a:rPr>
              <a:t> caches</a:t>
            </a:r>
            <a:r>
              <a:rPr lang="es-ES" sz="1800" b="1">
                <a:solidFill>
                  <a:srgbClr val="000080"/>
                </a:solidFill>
              </a:rPr>
              <a:t>):</a:t>
            </a:r>
            <a:endParaRPr lang="es-E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0">
                <a:solidFill>
                  <a:srgbClr val="008000"/>
                </a:solidFill>
              </a:rPr>
              <a:t># Initializing the backpropagation</a:t>
            </a:r>
            <a:endParaRPr lang="en-US" sz="1800" b="0">
              <a:solidFill>
                <a:srgbClr val="000000"/>
              </a:solidFill>
            </a:endParaRPr>
          </a:p>
          <a:p>
            <a:r>
              <a:rPr lang="es-ES" sz="1800" b="0">
                <a:solidFill>
                  <a:srgbClr val="000000"/>
                </a:solidFill>
              </a:rPr>
              <a:t>    dAL </a:t>
            </a:r>
            <a:r>
              <a:rPr lang="es-ES" sz="1800" b="1">
                <a:solidFill>
                  <a:srgbClr val="000080"/>
                </a:solidFill>
              </a:rPr>
              <a:t>=</a:t>
            </a:r>
            <a:r>
              <a:rPr lang="es-ES" sz="1800" b="0">
                <a:solidFill>
                  <a:srgbClr val="000000"/>
                </a:solidFill>
              </a:rPr>
              <a:t> </a:t>
            </a:r>
            <a:r>
              <a:rPr lang="es-ES" sz="1800" b="1">
                <a:solidFill>
                  <a:srgbClr val="000080"/>
                </a:solidFill>
              </a:rPr>
              <a:t>-</a:t>
            </a:r>
            <a:r>
              <a:rPr lang="es-ES" sz="1800" b="0">
                <a:solidFill>
                  <a:srgbClr val="000000"/>
                </a:solidFill>
              </a:rPr>
              <a:t> </a:t>
            </a:r>
            <a:r>
              <a:rPr lang="es-ES" sz="1800" b="1">
                <a:solidFill>
                  <a:srgbClr val="000080"/>
                </a:solidFill>
              </a:rPr>
              <a:t>(</a:t>
            </a:r>
            <a:r>
              <a:rPr lang="es-ES">
                <a:solidFill>
                  <a:srgbClr val="000000"/>
                </a:solidFill>
              </a:rPr>
              <a:t>Y/AL</a:t>
            </a:r>
            <a:r>
              <a:rPr lang="es-ES" sz="1800" b="1">
                <a:solidFill>
                  <a:srgbClr val="000080"/>
                </a:solidFill>
              </a:rPr>
              <a:t>)</a:t>
            </a:r>
            <a:r>
              <a:rPr lang="es-ES" sz="1800" b="0">
                <a:solidFill>
                  <a:srgbClr val="000000"/>
                </a:solidFill>
              </a:rPr>
              <a:t> </a:t>
            </a:r>
            <a:r>
              <a:rPr lang="es-ES" b="1">
                <a:solidFill>
                  <a:srgbClr val="000080"/>
                </a:solidFill>
              </a:rPr>
              <a:t> + </a:t>
            </a:r>
            <a:r>
              <a:rPr lang="es-ES" sz="1800" b="0">
                <a:solidFill>
                  <a:srgbClr val="000000"/>
                </a:solidFill>
              </a:rPr>
              <a:t>(1-Y)/(1-AL)</a:t>
            </a: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dA_pre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dW_L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db_L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backprop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dAL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caches</a:t>
            </a:r>
            <a:r>
              <a:rPr lang="en-US" sz="1800" b="1">
                <a:solidFill>
                  <a:srgbClr val="000080"/>
                </a:solidFill>
              </a:rPr>
              <a:t>[</a:t>
            </a:r>
            <a:r>
              <a:rPr lang="en-US" sz="1800" b="0">
                <a:solidFill>
                  <a:srgbClr val="000000"/>
                </a:solidFill>
              </a:rPr>
              <a:t>L</a:t>
            </a:r>
            <a:r>
              <a:rPr lang="en-US" sz="1800" b="1">
                <a:solidFill>
                  <a:srgbClr val="000080"/>
                </a:solidFill>
              </a:rPr>
              <a:t>],</a:t>
            </a:r>
            <a:r>
              <a:rPr lang="en-US" sz="1800" b="0">
                <a:solidFill>
                  <a:srgbClr val="000000"/>
                </a:solidFill>
              </a:rPr>
              <a:t> activation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808080"/>
                </a:solidFill>
              </a:rPr>
              <a:t>"sigmoid"</a:t>
            </a:r>
            <a:r>
              <a:rPr lang="en-US" sz="1800" b="1">
                <a:solidFill>
                  <a:srgbClr val="000080"/>
                </a:solidFill>
              </a:rPr>
              <a:t>)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for</a:t>
            </a:r>
            <a:r>
              <a:rPr lang="en-US" sz="1800" b="0">
                <a:solidFill>
                  <a:srgbClr val="000000"/>
                </a:solidFill>
              </a:rPr>
              <a:t> l </a:t>
            </a:r>
            <a:r>
              <a:rPr lang="en-US" sz="1800" b="1">
                <a:solidFill>
                  <a:srgbClr val="0000FF"/>
                </a:solidFill>
              </a:rPr>
              <a:t>in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1">
                <a:solidFill>
                  <a:srgbClr val="880088"/>
                </a:solidFill>
              </a:rPr>
              <a:t>reversed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1">
                <a:solidFill>
                  <a:srgbClr val="880088"/>
                </a:solidFill>
              </a:rPr>
              <a:t>range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L</a:t>
            </a:r>
            <a:r>
              <a:rPr lang="en-US" sz="1800" b="1">
                <a:solidFill>
                  <a:srgbClr val="000080"/>
                </a:solidFill>
              </a:rPr>
              <a:t>-</a:t>
            </a:r>
            <a:r>
              <a:rPr lang="en-US" sz="1800" b="0">
                <a:solidFill>
                  <a:srgbClr val="FF0000"/>
                </a:solidFill>
              </a:rPr>
              <a:t>1</a:t>
            </a:r>
            <a:r>
              <a:rPr lang="en-US" sz="1800" b="1">
                <a:solidFill>
                  <a:srgbClr val="000080"/>
                </a:solidFill>
              </a:rPr>
              <a:t>)):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    dA_pre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dW_l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db_l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backprop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dA_pre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caches</a:t>
            </a:r>
            <a:r>
              <a:rPr lang="en-US" sz="1800" b="1">
                <a:solidFill>
                  <a:srgbClr val="000080"/>
                </a:solidFill>
              </a:rPr>
              <a:t>[</a:t>
            </a:r>
            <a:r>
              <a:rPr lang="en-US" sz="1800" b="0">
                <a:solidFill>
                  <a:srgbClr val="000000"/>
                </a:solidFill>
              </a:rPr>
              <a:t>l</a:t>
            </a:r>
            <a:r>
              <a:rPr lang="en-US" sz="1800" b="1">
                <a:solidFill>
                  <a:srgbClr val="000080"/>
                </a:solidFill>
              </a:rPr>
              <a:t>],</a:t>
            </a:r>
            <a:r>
              <a:rPr lang="en-US" sz="1800" b="0">
                <a:solidFill>
                  <a:srgbClr val="000000"/>
                </a:solidFill>
              </a:rPr>
              <a:t> activation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808080"/>
                </a:solidFill>
              </a:rPr>
              <a:t>"relu"</a:t>
            </a:r>
            <a:r>
              <a:rPr lang="en-US" sz="1800" b="1">
                <a:solidFill>
                  <a:srgbClr val="000080"/>
                </a:solidFill>
              </a:rPr>
              <a:t>)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return</a:t>
            </a:r>
            <a:r>
              <a:rPr lang="en-US" sz="1800" b="0">
                <a:solidFill>
                  <a:srgbClr val="000000"/>
                </a:solidFill>
              </a:rPr>
              <a:t> [dW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db] of all layers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02975" y="1008606"/>
                <a:ext cx="3803541" cy="683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75" y="1008606"/>
                <a:ext cx="3803541" cy="6831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7628099" y="624498"/>
            <a:ext cx="3686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With cross-entropy cost function: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06631" y="931321"/>
            <a:ext cx="15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layer 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56" y="200104"/>
            <a:ext cx="10515600" cy="537450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Implement backward propagation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19286" y="953149"/>
            <a:ext cx="3075270" cy="590550"/>
            <a:chOff x="1043786" y="999332"/>
            <a:chExt cx="3075270" cy="590550"/>
          </a:xfrm>
        </p:grpSpPr>
        <p:pic>
          <p:nvPicPr>
            <p:cNvPr id="13" name="Hình ảnh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688" y="999332"/>
              <a:ext cx="2933700" cy="59055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043786" y="999797"/>
              <a:ext cx="3075270" cy="53745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42889" y="1005178"/>
            <a:ext cx="3733800" cy="5632311"/>
          </a:xfrm>
          <a:prstGeom prst="rect">
            <a:avLst/>
          </a:prstGeom>
          <a:solidFill>
            <a:schemeClr val="bg2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>
                <a:solidFill>
                  <a:srgbClr val="0000FF"/>
                </a:solidFill>
              </a:rPr>
              <a:t>def</a:t>
            </a:r>
            <a:r>
              <a:rPr lang="de-DE" sz="1800" b="0">
                <a:solidFill>
                  <a:srgbClr val="000000"/>
                </a:solidFill>
              </a:rPr>
              <a:t> </a:t>
            </a:r>
            <a:r>
              <a:rPr lang="de-DE" sz="1800" b="0">
                <a:solidFill>
                  <a:srgbClr val="FF00FF"/>
                </a:solidFill>
              </a:rPr>
              <a:t>relu_backward</a:t>
            </a:r>
            <a:r>
              <a:rPr lang="de-DE" sz="1800" b="1">
                <a:solidFill>
                  <a:srgbClr val="000080"/>
                </a:solidFill>
              </a:rPr>
              <a:t>(</a:t>
            </a:r>
            <a:r>
              <a:rPr lang="de-DE" sz="1800" b="0">
                <a:solidFill>
                  <a:srgbClr val="000000"/>
                </a:solidFill>
              </a:rPr>
              <a:t>dA</a:t>
            </a:r>
            <a:r>
              <a:rPr lang="de-DE" sz="1800" b="1">
                <a:solidFill>
                  <a:srgbClr val="000080"/>
                </a:solidFill>
              </a:rPr>
              <a:t>,</a:t>
            </a:r>
            <a:r>
              <a:rPr lang="de-DE" sz="1800" b="0">
                <a:solidFill>
                  <a:srgbClr val="000000"/>
                </a:solidFill>
              </a:rPr>
              <a:t> Z</a:t>
            </a:r>
            <a:r>
              <a:rPr lang="de-DE" sz="1800" b="1">
                <a:solidFill>
                  <a:srgbClr val="000080"/>
                </a:solidFill>
              </a:rPr>
              <a:t>):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dZ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dA</a:t>
            </a:r>
          </a:p>
          <a:p>
            <a:r>
              <a:rPr lang="en-US" sz="1800" b="0">
                <a:solidFill>
                  <a:srgbClr val="000000"/>
                </a:solidFill>
              </a:rPr>
              <a:t>    dZ</a:t>
            </a:r>
            <a:r>
              <a:rPr lang="en-US" sz="1800" b="1">
                <a:solidFill>
                  <a:srgbClr val="000080"/>
                </a:solidFill>
              </a:rPr>
              <a:t>[</a:t>
            </a:r>
            <a:r>
              <a:rPr lang="en-US" sz="1800" b="0">
                <a:solidFill>
                  <a:srgbClr val="000000"/>
                </a:solidFill>
              </a:rPr>
              <a:t>Z </a:t>
            </a:r>
            <a:r>
              <a:rPr lang="en-US" sz="1800" b="1">
                <a:solidFill>
                  <a:srgbClr val="000080"/>
                </a:solidFill>
              </a:rPr>
              <a:t>&lt;=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00"/>
                </a:solidFill>
              </a:rPr>
              <a:t>0</a:t>
            </a:r>
            <a:r>
              <a:rPr lang="en-US" sz="1800" b="1">
                <a:solidFill>
                  <a:srgbClr val="000080"/>
                </a:solidFill>
              </a:rPr>
              <a:t>]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00"/>
                </a:solidFill>
              </a:rPr>
              <a:t>0</a:t>
            </a: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return</a:t>
            </a:r>
            <a:r>
              <a:rPr lang="en-US" sz="1800" b="0">
                <a:solidFill>
                  <a:srgbClr val="000000"/>
                </a:solidFill>
              </a:rPr>
              <a:t> dZ</a:t>
            </a: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1">
                <a:solidFill>
                  <a:srgbClr val="0000FF"/>
                </a:solidFill>
              </a:rPr>
              <a:t>def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FF"/>
                </a:solidFill>
              </a:rPr>
              <a:t>sigmoid_backward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dA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Z</a:t>
            </a:r>
            <a:r>
              <a:rPr lang="en-US" sz="1800" b="1">
                <a:solidFill>
                  <a:srgbClr val="000080"/>
                </a:solidFill>
              </a:rPr>
              <a:t>):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pl-PL" sz="1800" b="0">
                <a:solidFill>
                  <a:srgbClr val="000000"/>
                </a:solidFill>
              </a:rPr>
              <a:t>    A </a:t>
            </a:r>
            <a:r>
              <a:rPr lang="pl-PL" sz="1800" b="1">
                <a:solidFill>
                  <a:srgbClr val="000080"/>
                </a:solidFill>
              </a:rPr>
              <a:t>=</a:t>
            </a:r>
            <a:r>
              <a:rPr lang="pl-PL" sz="1800" b="0">
                <a:solidFill>
                  <a:srgbClr val="000000"/>
                </a:solidFill>
              </a:rPr>
              <a:t> </a:t>
            </a:r>
            <a:r>
              <a:rPr lang="pl-PL" sz="1800" b="0">
                <a:solidFill>
                  <a:srgbClr val="FF0000"/>
                </a:solidFill>
              </a:rPr>
              <a:t>1</a:t>
            </a:r>
            <a:r>
              <a:rPr lang="pl-PL" sz="1800" b="1">
                <a:solidFill>
                  <a:srgbClr val="000080"/>
                </a:solidFill>
              </a:rPr>
              <a:t>/(</a:t>
            </a:r>
            <a:r>
              <a:rPr lang="pl-PL" sz="1800" b="0">
                <a:solidFill>
                  <a:srgbClr val="FF0000"/>
                </a:solidFill>
              </a:rPr>
              <a:t>1</a:t>
            </a:r>
            <a:r>
              <a:rPr lang="pl-PL" sz="1800" b="1">
                <a:solidFill>
                  <a:srgbClr val="000080"/>
                </a:solidFill>
              </a:rPr>
              <a:t>+</a:t>
            </a:r>
            <a:r>
              <a:rPr lang="pl-PL" sz="1800" b="0">
                <a:solidFill>
                  <a:srgbClr val="000000"/>
                </a:solidFill>
              </a:rPr>
              <a:t>np</a:t>
            </a:r>
            <a:r>
              <a:rPr lang="pl-PL" sz="1800" b="1">
                <a:solidFill>
                  <a:srgbClr val="000080"/>
                </a:solidFill>
              </a:rPr>
              <a:t>.</a:t>
            </a:r>
            <a:r>
              <a:rPr lang="pl-PL" sz="1800" b="0">
                <a:solidFill>
                  <a:srgbClr val="000000"/>
                </a:solidFill>
              </a:rPr>
              <a:t>exp</a:t>
            </a:r>
            <a:r>
              <a:rPr lang="pl-PL" sz="1800" b="1">
                <a:solidFill>
                  <a:srgbClr val="000080"/>
                </a:solidFill>
              </a:rPr>
              <a:t>(-</a:t>
            </a:r>
            <a:r>
              <a:rPr lang="pl-PL" sz="1800" b="0">
                <a:solidFill>
                  <a:srgbClr val="000000"/>
                </a:solidFill>
              </a:rPr>
              <a:t>Z</a:t>
            </a:r>
            <a:r>
              <a:rPr lang="pl-PL" sz="1800" b="1">
                <a:solidFill>
                  <a:srgbClr val="000080"/>
                </a:solidFill>
              </a:rPr>
              <a:t>))</a:t>
            </a:r>
            <a:endParaRPr lang="pl-PL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dZ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dA </a:t>
            </a:r>
            <a:r>
              <a:rPr lang="en-US" sz="1800" b="1">
                <a:solidFill>
                  <a:srgbClr val="000080"/>
                </a:solidFill>
              </a:rPr>
              <a:t>*</a:t>
            </a:r>
            <a:r>
              <a:rPr lang="en-US" sz="1800" b="0">
                <a:solidFill>
                  <a:srgbClr val="000000"/>
                </a:solidFill>
              </a:rPr>
              <a:t> A </a:t>
            </a:r>
            <a:r>
              <a:rPr lang="en-US" sz="1800" b="1">
                <a:solidFill>
                  <a:srgbClr val="000080"/>
                </a:solidFill>
              </a:rPr>
              <a:t>*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FF0000"/>
                </a:solidFill>
              </a:rPr>
              <a:t>1</a:t>
            </a:r>
            <a:r>
              <a:rPr lang="en-US" sz="1800" b="1">
                <a:solidFill>
                  <a:srgbClr val="000080"/>
                </a:solidFill>
              </a:rPr>
              <a:t>-</a:t>
            </a:r>
            <a:r>
              <a:rPr lang="en-US" sz="1800" b="0">
                <a:solidFill>
                  <a:srgbClr val="000000"/>
                </a:solidFill>
              </a:rPr>
              <a:t>A</a:t>
            </a:r>
            <a:r>
              <a:rPr lang="en-US" sz="1800" b="1">
                <a:solidFill>
                  <a:srgbClr val="000080"/>
                </a:solidFill>
              </a:rPr>
              <a:t>)</a:t>
            </a: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return</a:t>
            </a:r>
            <a:r>
              <a:rPr lang="en-US" sz="1800" b="0">
                <a:solidFill>
                  <a:srgbClr val="000000"/>
                </a:solidFill>
              </a:rPr>
              <a:t> dZ</a:t>
            </a: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</a:p>
          <a:p>
            <a:r>
              <a:rPr lang="en-US" sz="1800" b="1">
                <a:solidFill>
                  <a:srgbClr val="0000FF"/>
                </a:solidFill>
              </a:rPr>
              <a:t>def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FF"/>
                </a:solidFill>
              </a:rPr>
              <a:t>tanh_backward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dA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Z</a:t>
            </a:r>
            <a:r>
              <a:rPr lang="en-US" sz="1800" b="1">
                <a:solidFill>
                  <a:srgbClr val="000080"/>
                </a:solidFill>
              </a:rPr>
              <a:t>):</a:t>
            </a:r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</a:p>
          <a:p>
            <a:r>
              <a:rPr lang="pl-PL" sz="1800" b="0">
                <a:solidFill>
                  <a:srgbClr val="000000"/>
                </a:solidFill>
              </a:rPr>
              <a:t>    A </a:t>
            </a:r>
            <a:r>
              <a:rPr lang="pl-PL" sz="1800" b="1">
                <a:solidFill>
                  <a:srgbClr val="000080"/>
                </a:solidFill>
              </a:rPr>
              <a:t>=</a:t>
            </a:r>
            <a:r>
              <a:rPr lang="pl-PL" sz="1800" b="0">
                <a:solidFill>
                  <a:srgbClr val="000000"/>
                </a:solidFill>
              </a:rPr>
              <a:t> </a:t>
            </a:r>
            <a:r>
              <a:rPr lang="pl-PL" sz="1800" b="0">
                <a:solidFill>
                  <a:srgbClr val="FF0000"/>
                </a:solidFill>
              </a:rPr>
              <a:t>1</a:t>
            </a:r>
            <a:r>
              <a:rPr lang="pl-PL" sz="1800" b="1">
                <a:solidFill>
                  <a:srgbClr val="000080"/>
                </a:solidFill>
              </a:rPr>
              <a:t>/(</a:t>
            </a:r>
            <a:r>
              <a:rPr lang="pl-PL" sz="1800" b="0">
                <a:solidFill>
                  <a:srgbClr val="FF0000"/>
                </a:solidFill>
              </a:rPr>
              <a:t>1</a:t>
            </a:r>
            <a:r>
              <a:rPr lang="pl-PL" sz="1800" b="1">
                <a:solidFill>
                  <a:srgbClr val="000080"/>
                </a:solidFill>
              </a:rPr>
              <a:t>+</a:t>
            </a:r>
            <a:r>
              <a:rPr lang="pl-PL" sz="1800" b="0">
                <a:solidFill>
                  <a:srgbClr val="000000"/>
                </a:solidFill>
              </a:rPr>
              <a:t>np</a:t>
            </a:r>
            <a:r>
              <a:rPr lang="pl-PL" sz="1800" b="1">
                <a:solidFill>
                  <a:srgbClr val="000080"/>
                </a:solidFill>
              </a:rPr>
              <a:t>.</a:t>
            </a:r>
            <a:r>
              <a:rPr lang="pl-PL" sz="1800" b="0">
                <a:solidFill>
                  <a:srgbClr val="000000"/>
                </a:solidFill>
              </a:rPr>
              <a:t>exp</a:t>
            </a:r>
            <a:r>
              <a:rPr lang="pl-PL" sz="1800" b="1">
                <a:solidFill>
                  <a:srgbClr val="000080"/>
                </a:solidFill>
              </a:rPr>
              <a:t>(-</a:t>
            </a:r>
            <a:r>
              <a:rPr lang="pl-PL" sz="1800" b="0">
                <a:solidFill>
                  <a:srgbClr val="000000"/>
                </a:solidFill>
              </a:rPr>
              <a:t>Z</a:t>
            </a:r>
            <a:r>
              <a:rPr lang="pl-PL" sz="1800" b="1">
                <a:solidFill>
                  <a:srgbClr val="000080"/>
                </a:solidFill>
              </a:rPr>
              <a:t>))</a:t>
            </a:r>
            <a:endParaRPr lang="pl-PL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dZ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dA </a:t>
            </a:r>
            <a:r>
              <a:rPr lang="en-US" sz="1800" b="1">
                <a:solidFill>
                  <a:srgbClr val="000080"/>
                </a:solidFill>
              </a:rPr>
              <a:t>*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FF0000"/>
                </a:solidFill>
              </a:rPr>
              <a:t>1</a:t>
            </a:r>
            <a:r>
              <a:rPr lang="en-US" sz="1800" b="1">
                <a:solidFill>
                  <a:srgbClr val="000080"/>
                </a:solidFill>
              </a:rPr>
              <a:t>-</a:t>
            </a:r>
            <a:r>
              <a:rPr lang="en-US" sz="1800" b="0">
                <a:solidFill>
                  <a:srgbClr val="000000"/>
                </a:solidFill>
              </a:rPr>
              <a:t>A</a:t>
            </a:r>
            <a:r>
              <a:rPr lang="en-US" sz="1800" b="1">
                <a:solidFill>
                  <a:srgbClr val="000080"/>
                </a:solidFill>
              </a:rPr>
              <a:t>*</a:t>
            </a:r>
            <a:r>
              <a:rPr lang="en-US" sz="1800" b="0">
                <a:solidFill>
                  <a:srgbClr val="000000"/>
                </a:solidFill>
              </a:rPr>
              <a:t>A</a:t>
            </a:r>
            <a:r>
              <a:rPr lang="en-US" sz="1800" b="1">
                <a:solidFill>
                  <a:srgbClr val="000080"/>
                </a:solidFill>
              </a:rPr>
              <a:t>)</a:t>
            </a: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return</a:t>
            </a:r>
            <a:r>
              <a:rPr lang="en-US" sz="1800" b="0">
                <a:solidFill>
                  <a:srgbClr val="000000"/>
                </a:solidFill>
              </a:rPr>
              <a:t> dZ </a:t>
            </a:r>
            <a:endParaRPr lang="en-US"/>
          </a:p>
        </p:txBody>
      </p:sp>
      <p:pic>
        <p:nvPicPr>
          <p:cNvPr id="15" name="Hình ảnh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95" y="3350900"/>
            <a:ext cx="1838790" cy="134361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248479" y="5005080"/>
            <a:ext cx="3601646" cy="1404355"/>
            <a:chOff x="-133427" y="5094961"/>
            <a:chExt cx="3601646" cy="1404355"/>
          </a:xfrm>
        </p:grpSpPr>
        <p:pic>
          <p:nvPicPr>
            <p:cNvPr id="23" name="Hình ảnh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539" y="5094961"/>
              <a:ext cx="1972808" cy="1069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Hộp Văn bản 7"/>
                <p:cNvSpPr txBox="1"/>
                <p:nvPr/>
              </p:nvSpPr>
              <p:spPr>
                <a:xfrm>
                  <a:off x="-133427" y="5930314"/>
                  <a:ext cx="3601646" cy="569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6" name="Hộp Văn bản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3427" y="5930314"/>
                  <a:ext cx="3601646" cy="56900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436756" y="1868681"/>
            <a:ext cx="3029026" cy="1223112"/>
            <a:chOff x="473670" y="1844926"/>
            <a:chExt cx="3029026" cy="1223112"/>
          </a:xfrm>
        </p:grpSpPr>
        <p:pic>
          <p:nvPicPr>
            <p:cNvPr id="24" name="Hình ảnh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0193" y="1844926"/>
              <a:ext cx="1784316" cy="10023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Hộp Văn bản 8"/>
                <p:cNvSpPr txBox="1"/>
                <p:nvPr/>
              </p:nvSpPr>
              <p:spPr>
                <a:xfrm>
                  <a:off x="473670" y="2729484"/>
                  <a:ext cx="30290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/>
                    <a:t>ReLu: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7" name="Hộp Văn bản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670" y="2729484"/>
                  <a:ext cx="3029026" cy="33855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1207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Hộp Văn bản 11"/>
              <p:cNvSpPr txBox="1"/>
              <p:nvPr/>
            </p:nvSpPr>
            <p:spPr>
              <a:xfrm>
                <a:off x="2307595" y="3779074"/>
                <a:ext cx="4221787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Hộp Văn bản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95" y="3779074"/>
                <a:ext cx="4221787" cy="404983"/>
              </a:xfrm>
              <a:prstGeom prst="rect">
                <a:avLst/>
              </a:prstGeom>
              <a:blipFill rotWithShape="1"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Hộp Văn bản 13"/>
              <p:cNvSpPr txBox="1"/>
              <p:nvPr/>
            </p:nvSpPr>
            <p:spPr>
              <a:xfrm>
                <a:off x="2439170" y="5403610"/>
                <a:ext cx="3733799" cy="459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Hộp Văn bản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170" y="5403610"/>
                <a:ext cx="3733799" cy="459678"/>
              </a:xfrm>
              <a:prstGeom prst="rect">
                <a:avLst/>
              </a:prstGeom>
              <a:blipFill rotWithShape="1"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Hộp Văn bản 15"/>
              <p:cNvSpPr txBox="1"/>
              <p:nvPr/>
            </p:nvSpPr>
            <p:spPr>
              <a:xfrm>
                <a:off x="2151886" y="2130948"/>
                <a:ext cx="2854805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Hộp Văn bản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886" y="2130948"/>
                <a:ext cx="2854805" cy="71019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32" y="1994597"/>
            <a:ext cx="3067050" cy="685800"/>
          </a:xfrm>
          <a:prstGeom prst="rect">
            <a:avLst/>
          </a:prstGeom>
        </p:spPr>
      </p:pic>
      <p:pic>
        <p:nvPicPr>
          <p:cNvPr id="5" name="Hình ảnh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07" y="3513635"/>
            <a:ext cx="2705100" cy="600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8242" y="2015799"/>
            <a:ext cx="3075270" cy="209791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222205" y="2741041"/>
          <a:ext cx="292608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Bitmap Image" r:id="rId5" imgW="3048000" imgH="714375" progId="Paint.Picture">
                  <p:embed/>
                </p:oleObj>
              </mc:Choice>
              <mc:Fallback>
                <p:oleObj name="Bitmap Image" r:id="rId5" imgW="3048000" imgH="714375" progId="Paint.Picture">
                  <p:embed/>
                  <p:pic>
                    <p:nvPicPr>
                      <p:cNvPr id="0" name="Object 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2205" y="2741041"/>
                        <a:ext cx="292608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6756" y="200104"/>
            <a:ext cx="10515600" cy="537450"/>
          </a:xfrm>
        </p:spPr>
        <p:txBody>
          <a:bodyPr>
            <a:normAutofit fontScale="90000"/>
          </a:bodyPr>
          <a:lstStyle/>
          <a:p>
            <a:r>
              <a:rPr lang="en-US" sz="3600" b="1"/>
              <a:t>Implement backward propagation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76693" y="1495095"/>
            <a:ext cx="4324645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00FF"/>
                </a:solidFill>
              </a:rPr>
              <a:t>def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FF"/>
                </a:solidFill>
              </a:rPr>
              <a:t>linear_backward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dZ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A_prev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W</a:t>
            </a:r>
            <a:r>
              <a:rPr lang="en-US" sz="1800" b="1">
                <a:solidFill>
                  <a:srgbClr val="000080"/>
                </a:solidFill>
              </a:rPr>
              <a:t>):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m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A_prev</a:t>
            </a:r>
            <a:r>
              <a:rPr lang="en-US" sz="1800" b="1">
                <a:solidFill>
                  <a:srgbClr val="000080"/>
                </a:solidFill>
              </a:rPr>
              <a:t>.</a:t>
            </a:r>
            <a:r>
              <a:rPr lang="en-US" sz="1800" b="0">
                <a:solidFill>
                  <a:srgbClr val="000000"/>
                </a:solidFill>
              </a:rPr>
              <a:t>shape</a:t>
            </a:r>
            <a:r>
              <a:rPr lang="en-US" sz="1800" b="1">
                <a:solidFill>
                  <a:srgbClr val="000080"/>
                </a:solidFill>
              </a:rPr>
              <a:t>[</a:t>
            </a:r>
            <a:r>
              <a:rPr lang="en-US" sz="1800" b="0">
                <a:solidFill>
                  <a:srgbClr val="FF0000"/>
                </a:solidFill>
              </a:rPr>
              <a:t>1</a:t>
            </a:r>
            <a:r>
              <a:rPr lang="en-US" sz="1800" b="1">
                <a:solidFill>
                  <a:srgbClr val="000080"/>
                </a:solidFill>
              </a:rPr>
              <a:t>]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dW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np</a:t>
            </a:r>
            <a:r>
              <a:rPr lang="en-US" sz="1800" b="1">
                <a:solidFill>
                  <a:srgbClr val="000080"/>
                </a:solidFill>
              </a:rPr>
              <a:t>.</a:t>
            </a:r>
            <a:r>
              <a:rPr lang="en-US" sz="1800" b="0">
                <a:solidFill>
                  <a:srgbClr val="000000"/>
                </a:solidFill>
              </a:rPr>
              <a:t>dot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dZ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A_prev</a:t>
            </a:r>
            <a:r>
              <a:rPr lang="en-US" sz="1800" b="1">
                <a:solidFill>
                  <a:srgbClr val="000080"/>
                </a:solidFill>
              </a:rPr>
              <a:t>.</a:t>
            </a:r>
            <a:r>
              <a:rPr lang="en-US" sz="1800" b="0">
                <a:solidFill>
                  <a:srgbClr val="000000"/>
                </a:solidFill>
              </a:rPr>
              <a:t>T</a:t>
            </a:r>
            <a:r>
              <a:rPr lang="en-US" sz="1800" b="1">
                <a:solidFill>
                  <a:srgbClr val="000080"/>
                </a:solidFill>
              </a:rPr>
              <a:t>)/</a:t>
            </a:r>
            <a:r>
              <a:rPr lang="en-US" sz="1800" b="0">
                <a:solidFill>
                  <a:srgbClr val="000000"/>
                </a:solidFill>
              </a:rPr>
              <a:t>m</a:t>
            </a:r>
          </a:p>
          <a:p>
            <a:r>
              <a:rPr lang="en-US" sz="1800" b="0">
                <a:solidFill>
                  <a:srgbClr val="000000"/>
                </a:solidFill>
              </a:rPr>
              <a:t>    db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dZ</a:t>
            </a:r>
            <a:r>
              <a:rPr lang="en-US" sz="1800" b="1">
                <a:solidFill>
                  <a:srgbClr val="000080"/>
                </a:solidFill>
              </a:rPr>
              <a:t>.</a:t>
            </a:r>
            <a:r>
              <a:rPr lang="en-US" sz="1800" b="1">
                <a:solidFill>
                  <a:srgbClr val="880088"/>
                </a:solidFill>
              </a:rPr>
              <a:t>sum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axis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00"/>
                </a:solidFill>
              </a:rPr>
              <a:t>1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keepdims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1">
                <a:solidFill>
                  <a:srgbClr val="880088"/>
                </a:solidFill>
              </a:rPr>
              <a:t>True</a:t>
            </a:r>
            <a:r>
              <a:rPr lang="en-US" sz="1800" b="1">
                <a:solidFill>
                  <a:srgbClr val="000080"/>
                </a:solidFill>
              </a:rPr>
              <a:t>)/</a:t>
            </a:r>
            <a:r>
              <a:rPr lang="en-US" sz="1800" b="0">
                <a:solidFill>
                  <a:srgbClr val="000000"/>
                </a:solidFill>
              </a:rPr>
              <a:t>m</a:t>
            </a:r>
          </a:p>
          <a:p>
            <a:r>
              <a:rPr lang="en-US" sz="1800" b="0">
                <a:solidFill>
                  <a:srgbClr val="000000"/>
                </a:solidFill>
              </a:rPr>
              <a:t>    dA_prev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np</a:t>
            </a:r>
            <a:r>
              <a:rPr lang="en-US" sz="1800" b="1">
                <a:solidFill>
                  <a:srgbClr val="000080"/>
                </a:solidFill>
              </a:rPr>
              <a:t>.</a:t>
            </a:r>
            <a:r>
              <a:rPr lang="en-US" sz="1800" b="0">
                <a:solidFill>
                  <a:srgbClr val="000000"/>
                </a:solidFill>
              </a:rPr>
              <a:t>dot</a:t>
            </a:r>
            <a:r>
              <a:rPr lang="en-US" sz="1800" b="1">
                <a:solidFill>
                  <a:srgbClr val="000080"/>
                </a:solidFill>
              </a:rPr>
              <a:t>(</a:t>
            </a:r>
            <a:r>
              <a:rPr lang="en-US" sz="1800" b="0">
                <a:solidFill>
                  <a:srgbClr val="000000"/>
                </a:solidFill>
              </a:rPr>
              <a:t>W</a:t>
            </a:r>
            <a:r>
              <a:rPr lang="en-US" sz="1800" b="1">
                <a:solidFill>
                  <a:srgbClr val="000080"/>
                </a:solidFill>
              </a:rPr>
              <a:t>.</a:t>
            </a:r>
            <a:r>
              <a:rPr lang="en-US" sz="1800" b="0">
                <a:solidFill>
                  <a:srgbClr val="000000"/>
                </a:solidFill>
              </a:rPr>
              <a:t>T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dZ</a:t>
            </a:r>
            <a:r>
              <a:rPr lang="en-US" sz="1800" b="1">
                <a:solidFill>
                  <a:srgbClr val="000080"/>
                </a:solidFill>
              </a:rPr>
              <a:t>)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return</a:t>
            </a:r>
            <a:r>
              <a:rPr lang="en-US" sz="1800" b="0">
                <a:solidFill>
                  <a:srgbClr val="000000"/>
                </a:solidFill>
              </a:rPr>
              <a:t> dA_prev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dW</a:t>
            </a:r>
            <a:r>
              <a:rPr lang="en-US" sz="1800" b="1">
                <a:solidFill>
                  <a:srgbClr val="000080"/>
                </a:solidFill>
              </a:rPr>
              <a:t>,</a:t>
            </a:r>
            <a:r>
              <a:rPr lang="en-US" sz="1800" b="0">
                <a:solidFill>
                  <a:srgbClr val="000000"/>
                </a:solidFill>
              </a:rPr>
              <a:t> db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9113"/>
          </a:xfrm>
        </p:spPr>
        <p:txBody>
          <a:bodyPr>
            <a:normAutofit/>
          </a:bodyPr>
          <a:lstStyle/>
          <a:p>
            <a:r>
              <a:rPr lang="en-US" sz="3600" b="1"/>
              <a:t>Implementation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8855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>
                <a:effectLst/>
              </a:rPr>
              <a:t>Initialize parameters / Define hyperparameters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400">
                <a:effectLst/>
              </a:rPr>
              <a:t>Loop for num_iterations: </a:t>
            </a:r>
          </a:p>
          <a:p>
            <a:pPr marL="914400" lvl="1" indent="-457200">
              <a:lnSpc>
                <a:spcPct val="150000"/>
              </a:lnSpc>
              <a:buAutoNum type="alphaLcPeriod"/>
            </a:pPr>
            <a:r>
              <a:rPr lang="en-US">
                <a:effectLst/>
              </a:rPr>
              <a:t>Forward propagation </a:t>
            </a:r>
          </a:p>
          <a:p>
            <a:pPr marL="914400" lvl="1" indent="-457200">
              <a:lnSpc>
                <a:spcPct val="150000"/>
              </a:lnSpc>
              <a:buAutoNum type="alphaLcPeriod"/>
            </a:pPr>
            <a:r>
              <a:rPr lang="en-US">
                <a:effectLst/>
              </a:rPr>
              <a:t>Compute cost function </a:t>
            </a:r>
          </a:p>
          <a:p>
            <a:pPr marL="914400" lvl="1" indent="-457200">
              <a:lnSpc>
                <a:spcPct val="150000"/>
              </a:lnSpc>
              <a:buAutoNum type="alphaLcPeriod"/>
            </a:pPr>
            <a:r>
              <a:rPr lang="en-US">
                <a:effectLst/>
              </a:rPr>
              <a:t>Backward propagation </a:t>
            </a:r>
          </a:p>
          <a:p>
            <a:pPr marL="914400" lvl="1" indent="-457200">
              <a:lnSpc>
                <a:spcPct val="150000"/>
              </a:lnSpc>
              <a:buAutoNum type="alphaLcPeriod"/>
            </a:pPr>
            <a:r>
              <a:rPr lang="en-US">
                <a:effectLst/>
              </a:rPr>
              <a:t>Update parameters (using parameters, and grads from backprop)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>
                <a:effectLst/>
              </a:rPr>
              <a:t>Use trained parameters to predict labels</a:t>
            </a:r>
            <a:endParaRPr lang="en-US" sz="2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5554"/>
            <a:ext cx="10515600" cy="694241"/>
          </a:xfrm>
        </p:spPr>
        <p:txBody>
          <a:bodyPr>
            <a:normAutofit/>
          </a:bodyPr>
          <a:lstStyle/>
          <a:p>
            <a:r>
              <a:rPr lang="en-US" sz="3600" b="1"/>
              <a:t>Implement forward and backward propagation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DD1C96-1636-40C6-B778-A386B595BCF6}"/>
              </a:ext>
            </a:extLst>
          </p:cNvPr>
          <p:cNvGrpSpPr/>
          <p:nvPr/>
        </p:nvGrpSpPr>
        <p:grpSpPr>
          <a:xfrm>
            <a:off x="1194113" y="1517989"/>
            <a:ext cx="3938436" cy="809626"/>
            <a:chOff x="745058" y="970387"/>
            <a:chExt cx="3938436" cy="809626"/>
          </a:xfrm>
        </p:grpSpPr>
        <p:pic>
          <p:nvPicPr>
            <p:cNvPr id="5" name="Hình ảnh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058" y="987913"/>
              <a:ext cx="3898177" cy="792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45058" y="970387"/>
              <a:ext cx="3938436" cy="809625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7A265F-67CF-413D-A209-8C9BD8DD005D}"/>
              </a:ext>
            </a:extLst>
          </p:cNvPr>
          <p:cNvGrpSpPr/>
          <p:nvPr/>
        </p:nvGrpSpPr>
        <p:grpSpPr>
          <a:xfrm>
            <a:off x="5252224" y="1527123"/>
            <a:ext cx="3908914" cy="809625"/>
            <a:chOff x="745057" y="2093143"/>
            <a:chExt cx="3938437" cy="809625"/>
          </a:xfrm>
        </p:grpSpPr>
        <p:pic>
          <p:nvPicPr>
            <p:cNvPr id="6" name="Hình ảnh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286" y="2197918"/>
              <a:ext cx="2619375" cy="7048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5057" y="2093143"/>
              <a:ext cx="3938437" cy="809625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563A5-46AC-49DF-AE00-9648CA281164}"/>
              </a:ext>
            </a:extLst>
          </p:cNvPr>
          <p:cNvSpPr txBox="1"/>
          <p:nvPr/>
        </p:nvSpPr>
        <p:spPr>
          <a:xfrm>
            <a:off x="1953407" y="961431"/>
            <a:ext cx="201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Linear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A9ACC-0228-41D2-A97E-515511E81294}"/>
              </a:ext>
            </a:extLst>
          </p:cNvPr>
          <p:cNvSpPr txBox="1"/>
          <p:nvPr/>
        </p:nvSpPr>
        <p:spPr>
          <a:xfrm>
            <a:off x="5665405" y="979616"/>
            <a:ext cx="249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Activation forward</a:t>
            </a:r>
          </a:p>
        </p:txBody>
      </p:sp>
      <p:pic>
        <p:nvPicPr>
          <p:cNvPr id="15" name="Hình ảnh 4">
            <a:extLst>
              <a:ext uri="{FF2B5EF4-FFF2-40B4-BE49-F238E27FC236}">
                <a16:creationId xmlns:a16="http://schemas.microsoft.com/office/drawing/2014/main" id="{5A57316D-0FD2-485B-BB83-A2FD301C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716" y="3680102"/>
            <a:ext cx="3729607" cy="750765"/>
          </a:xfrm>
          <a:prstGeom prst="rect">
            <a:avLst/>
          </a:prstGeom>
        </p:spPr>
      </p:pic>
      <p:pic>
        <p:nvPicPr>
          <p:cNvPr id="16" name="Hình ảnh 5">
            <a:extLst>
              <a:ext uri="{FF2B5EF4-FFF2-40B4-BE49-F238E27FC236}">
                <a16:creationId xmlns:a16="http://schemas.microsoft.com/office/drawing/2014/main" id="{0DA2F40F-7BDC-4B5D-849E-A59172364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223" y="3787726"/>
            <a:ext cx="3899134" cy="871856"/>
          </a:xfrm>
          <a:prstGeom prst="rect">
            <a:avLst/>
          </a:prstGeom>
        </p:spPr>
      </p:pic>
      <p:pic>
        <p:nvPicPr>
          <p:cNvPr id="17" name="Hình ảnh 7">
            <a:extLst>
              <a:ext uri="{FF2B5EF4-FFF2-40B4-BE49-F238E27FC236}">
                <a16:creationId xmlns:a16="http://schemas.microsoft.com/office/drawing/2014/main" id="{8626B60A-186D-4256-9D25-75EF55A0C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138" y="5467182"/>
            <a:ext cx="3438988" cy="7628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53221-70E8-47D0-8A17-E701A773226B}"/>
              </a:ext>
            </a:extLst>
          </p:cNvPr>
          <p:cNvSpPr/>
          <p:nvPr/>
        </p:nvSpPr>
        <p:spPr>
          <a:xfrm>
            <a:off x="1094042" y="3695146"/>
            <a:ext cx="3939394" cy="68325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0F815D-C517-4A66-9AD7-2F32EE31678C}"/>
              </a:ext>
            </a:extLst>
          </p:cNvPr>
          <p:cNvSpPr/>
          <p:nvPr/>
        </p:nvSpPr>
        <p:spPr>
          <a:xfrm>
            <a:off x="5251552" y="3688080"/>
            <a:ext cx="3909585" cy="253979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687419E-6A45-4B2D-91D9-7AAD358DE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31060"/>
              </p:ext>
            </p:extLst>
          </p:nvPr>
        </p:nvGraphicFramePr>
        <p:xfrm>
          <a:off x="5305995" y="4549410"/>
          <a:ext cx="3719919" cy="871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Bitmap Image" r:id="rId8" imgW="3048000" imgH="714375" progId="Paint.Picture">
                  <p:embed/>
                </p:oleObj>
              </mc:Choice>
              <mc:Fallback>
                <p:oleObj name="Bitmap Image" r:id="rId8" imgW="3048000" imgH="714375" progId="Paint.Picture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05995" y="4549410"/>
                        <a:ext cx="3719919" cy="871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61BCB0-AE0D-4E62-B644-5221A5EBA7D1}"/>
              </a:ext>
            </a:extLst>
          </p:cNvPr>
          <p:cNvSpPr txBox="1"/>
          <p:nvPr/>
        </p:nvSpPr>
        <p:spPr>
          <a:xfrm>
            <a:off x="5581221" y="3099797"/>
            <a:ext cx="223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Linear backward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460BA1-3D2A-4495-A4A1-60256C1C9020}"/>
              </a:ext>
            </a:extLst>
          </p:cNvPr>
          <p:cNvSpPr txBox="1"/>
          <p:nvPr/>
        </p:nvSpPr>
        <p:spPr>
          <a:xfrm>
            <a:off x="1716467" y="3104592"/>
            <a:ext cx="271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Activation backward</a:t>
            </a:r>
          </a:p>
        </p:txBody>
      </p:sp>
    </p:spTree>
    <p:extLst>
      <p:ext uri="{BB962C8B-B14F-4D97-AF65-F5344CB8AC3E}">
        <p14:creationId xmlns:p14="http://schemas.microsoft.com/office/powerpoint/2010/main" val="135520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5554"/>
            <a:ext cx="10515600" cy="694241"/>
          </a:xfrm>
        </p:spPr>
        <p:txBody>
          <a:bodyPr>
            <a:normAutofit/>
          </a:bodyPr>
          <a:lstStyle/>
          <a:p>
            <a:r>
              <a:rPr lang="en-US" sz="3600" b="1"/>
              <a:t>Implement forward and backward propagation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pic>
        <p:nvPicPr>
          <p:cNvPr id="15" name="Hình ảnh 4">
            <a:extLst>
              <a:ext uri="{FF2B5EF4-FFF2-40B4-BE49-F238E27FC236}">
                <a16:creationId xmlns:a16="http://schemas.microsoft.com/office/drawing/2014/main" id="{5A57316D-0FD2-485B-BB83-A2FD301C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114" y="1919531"/>
            <a:ext cx="3729607" cy="750765"/>
          </a:xfrm>
          <a:prstGeom prst="rect">
            <a:avLst/>
          </a:prstGeom>
        </p:spPr>
      </p:pic>
      <p:pic>
        <p:nvPicPr>
          <p:cNvPr id="16" name="Hình ảnh 5">
            <a:extLst>
              <a:ext uri="{FF2B5EF4-FFF2-40B4-BE49-F238E27FC236}">
                <a16:creationId xmlns:a16="http://schemas.microsoft.com/office/drawing/2014/main" id="{0DA2F40F-7BDC-4B5D-849E-A59172364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223" y="3787726"/>
            <a:ext cx="3899134" cy="871856"/>
          </a:xfrm>
          <a:prstGeom prst="rect">
            <a:avLst/>
          </a:prstGeom>
        </p:spPr>
      </p:pic>
      <p:pic>
        <p:nvPicPr>
          <p:cNvPr id="17" name="Hình ảnh 7">
            <a:extLst>
              <a:ext uri="{FF2B5EF4-FFF2-40B4-BE49-F238E27FC236}">
                <a16:creationId xmlns:a16="http://schemas.microsoft.com/office/drawing/2014/main" id="{8626B60A-186D-4256-9D25-75EF55A0C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138" y="5467182"/>
            <a:ext cx="3438988" cy="7628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53221-70E8-47D0-8A17-E701A773226B}"/>
              </a:ext>
            </a:extLst>
          </p:cNvPr>
          <p:cNvSpPr/>
          <p:nvPr/>
        </p:nvSpPr>
        <p:spPr>
          <a:xfrm>
            <a:off x="5208440" y="1934575"/>
            <a:ext cx="3939394" cy="68325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0F815D-C517-4A66-9AD7-2F32EE31678C}"/>
              </a:ext>
            </a:extLst>
          </p:cNvPr>
          <p:cNvSpPr/>
          <p:nvPr/>
        </p:nvSpPr>
        <p:spPr>
          <a:xfrm>
            <a:off x="5251552" y="3688080"/>
            <a:ext cx="3909585" cy="253979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687419E-6A45-4B2D-91D9-7AAD358DE9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5995" y="4549410"/>
          <a:ext cx="3719919" cy="871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Bitmap Image" r:id="rId6" imgW="3048000" imgH="714375" progId="Paint.Picture">
                  <p:embed/>
                </p:oleObj>
              </mc:Choice>
              <mc:Fallback>
                <p:oleObj name="Bitmap Image" r:id="rId6" imgW="3048000" imgH="714375" progId="Paint.Picture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B687419E-6A45-4B2D-91D9-7AAD358DE9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05995" y="4549410"/>
                        <a:ext cx="3719919" cy="871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61BCB0-AE0D-4E62-B644-5221A5EBA7D1}"/>
              </a:ext>
            </a:extLst>
          </p:cNvPr>
          <p:cNvSpPr txBox="1"/>
          <p:nvPr/>
        </p:nvSpPr>
        <p:spPr>
          <a:xfrm>
            <a:off x="9375981" y="3556893"/>
            <a:ext cx="223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Linear backward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460BA1-3D2A-4495-A4A1-60256C1C9020}"/>
              </a:ext>
            </a:extLst>
          </p:cNvPr>
          <p:cNvSpPr txBox="1"/>
          <p:nvPr/>
        </p:nvSpPr>
        <p:spPr>
          <a:xfrm>
            <a:off x="9375981" y="1833248"/>
            <a:ext cx="271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Activation backward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0DECD6A-80CA-4EC2-91CE-F67102F456DE}"/>
              </a:ext>
            </a:extLst>
          </p:cNvPr>
          <p:cNvSpPr/>
          <p:nvPr/>
        </p:nvSpPr>
        <p:spPr>
          <a:xfrm>
            <a:off x="7007912" y="2865120"/>
            <a:ext cx="459688" cy="563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9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171E5-DF8C-4672-B966-DB3A8DBD4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36" y="1076445"/>
            <a:ext cx="9711728" cy="48690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AB38A-7ED1-47BC-96DF-CB3A59AC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B31BBA-FD0A-404E-A38C-1C9A80EA368E}"/>
              </a:ext>
            </a:extLst>
          </p:cNvPr>
          <p:cNvSpPr/>
          <p:nvPr/>
        </p:nvSpPr>
        <p:spPr>
          <a:xfrm>
            <a:off x="6748041" y="3159889"/>
            <a:ext cx="2523281" cy="1215341"/>
          </a:xfrm>
          <a:prstGeom prst="rect">
            <a:avLst/>
          </a:prstGeom>
          <a:noFill/>
          <a:ln w="127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87210-D818-4D0B-A8BB-6D4E8E78204A}"/>
              </a:ext>
            </a:extLst>
          </p:cNvPr>
          <p:cNvSpPr txBox="1"/>
          <p:nvPr/>
        </p:nvSpPr>
        <p:spPr>
          <a:xfrm>
            <a:off x="7218182" y="2749008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800080"/>
                </a:highlight>
              </a:rPr>
              <a:t> layer L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2E1DBB-EAD7-45C3-A6A9-7F8D8BB02F37}"/>
                  </a:ext>
                </a:extLst>
              </p:cNvPr>
              <p:cNvSpPr txBox="1"/>
              <p:nvPr/>
            </p:nvSpPr>
            <p:spPr>
              <a:xfrm>
                <a:off x="8614860" y="4641447"/>
                <a:ext cx="656462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2E1DBB-EAD7-45C3-A6A9-7F8D8BB02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860" y="4641447"/>
                <a:ext cx="656462" cy="413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2A386C-C732-49C1-905C-393994548898}"/>
              </a:ext>
            </a:extLst>
          </p:cNvPr>
          <p:cNvCxnSpPr/>
          <p:nvPr/>
        </p:nvCxnSpPr>
        <p:spPr>
          <a:xfrm flipV="1">
            <a:off x="8866208" y="4143737"/>
            <a:ext cx="0" cy="462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02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592D6AB-95E3-4F8E-85FC-CBA58066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78" y="0"/>
            <a:ext cx="952976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525F6-4D8E-4BE0-A594-27810E37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4EFEDA-6536-4E17-8F4D-C596E1DD7C17}"/>
              </a:ext>
            </a:extLst>
          </p:cNvPr>
          <p:cNvSpPr/>
          <p:nvPr/>
        </p:nvSpPr>
        <p:spPr>
          <a:xfrm>
            <a:off x="4004310" y="2702561"/>
            <a:ext cx="2091690" cy="608330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C56A1-4C43-474B-AA35-57820658CFCB}"/>
              </a:ext>
            </a:extLst>
          </p:cNvPr>
          <p:cNvSpPr/>
          <p:nvPr/>
        </p:nvSpPr>
        <p:spPr>
          <a:xfrm>
            <a:off x="6563505" y="2703977"/>
            <a:ext cx="2091690" cy="608330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C5ED75-03CF-4813-8A1E-0B00E2318A55}"/>
              </a:ext>
            </a:extLst>
          </p:cNvPr>
          <p:cNvSpPr/>
          <p:nvPr/>
        </p:nvSpPr>
        <p:spPr>
          <a:xfrm>
            <a:off x="3971516" y="4562589"/>
            <a:ext cx="2091690" cy="608330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F7F3BC-A1F6-4D21-84A8-9E10A2B41F8B}"/>
              </a:ext>
            </a:extLst>
          </p:cNvPr>
          <p:cNvSpPr/>
          <p:nvPr/>
        </p:nvSpPr>
        <p:spPr>
          <a:xfrm>
            <a:off x="6609805" y="4567188"/>
            <a:ext cx="2091690" cy="608330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2F02A-DCCD-482D-B488-09DF28A949F7}"/>
              </a:ext>
            </a:extLst>
          </p:cNvPr>
          <p:cNvSpPr txBox="1"/>
          <p:nvPr/>
        </p:nvSpPr>
        <p:spPr>
          <a:xfrm>
            <a:off x="8826500" y="2456517"/>
            <a:ext cx="7670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Linear Forward</a:t>
            </a:r>
          </a:p>
          <a:p>
            <a:endParaRPr lang="en-US" sz="1100">
              <a:solidFill>
                <a:schemeClr val="bg1"/>
              </a:solidFill>
            </a:endParaRPr>
          </a:p>
          <a:p>
            <a:r>
              <a:rPr lang="en-US" sz="1100">
                <a:solidFill>
                  <a:schemeClr val="bg1"/>
                </a:solidFill>
              </a:rPr>
              <a:t>Sigmoid</a:t>
            </a:r>
          </a:p>
          <a:p>
            <a:r>
              <a:rPr lang="en-US" sz="1100">
                <a:solidFill>
                  <a:schemeClr val="bg1"/>
                </a:solidFill>
              </a:rPr>
              <a:t>Forward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8C2091-C396-4909-B36F-BBE2AC8CC4C9}"/>
              </a:ext>
            </a:extLst>
          </p:cNvPr>
          <p:cNvSpPr/>
          <p:nvPr/>
        </p:nvSpPr>
        <p:spPr>
          <a:xfrm>
            <a:off x="8884920" y="2494280"/>
            <a:ext cx="576580" cy="391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D8605E-CE96-495B-8BD8-52E97F107B9F}"/>
              </a:ext>
            </a:extLst>
          </p:cNvPr>
          <p:cNvSpPr/>
          <p:nvPr/>
        </p:nvSpPr>
        <p:spPr>
          <a:xfrm>
            <a:off x="8884920" y="2992120"/>
            <a:ext cx="576580" cy="391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171355-7C5B-433C-977F-2DB4A079A838}"/>
              </a:ext>
            </a:extLst>
          </p:cNvPr>
          <p:cNvSpPr/>
          <p:nvPr/>
        </p:nvSpPr>
        <p:spPr>
          <a:xfrm>
            <a:off x="8826500" y="2429510"/>
            <a:ext cx="695960" cy="1033255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BD63C0-9FDD-495C-A2A2-74ED65191B96}"/>
              </a:ext>
            </a:extLst>
          </p:cNvPr>
          <p:cNvSpPr txBox="1"/>
          <p:nvPr/>
        </p:nvSpPr>
        <p:spPr>
          <a:xfrm>
            <a:off x="8816996" y="4402988"/>
            <a:ext cx="7670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Sigmoid Backward</a:t>
            </a:r>
          </a:p>
          <a:p>
            <a:endParaRPr lang="en-US" sz="1100">
              <a:solidFill>
                <a:schemeClr val="bg1"/>
              </a:solidFill>
            </a:endParaRPr>
          </a:p>
          <a:p>
            <a:r>
              <a:rPr lang="en-US" sz="1100">
                <a:solidFill>
                  <a:schemeClr val="bg1"/>
                </a:solidFill>
              </a:rPr>
              <a:t>Linear</a:t>
            </a:r>
          </a:p>
          <a:p>
            <a:r>
              <a:rPr lang="en-US" sz="1100">
                <a:solidFill>
                  <a:schemeClr val="bg1"/>
                </a:solidFill>
              </a:rPr>
              <a:t>Forward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3096C6-74CB-4BE5-B1D3-93087B49D856}"/>
              </a:ext>
            </a:extLst>
          </p:cNvPr>
          <p:cNvSpPr/>
          <p:nvPr/>
        </p:nvSpPr>
        <p:spPr>
          <a:xfrm>
            <a:off x="8883035" y="4440751"/>
            <a:ext cx="594339" cy="391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2B9F06-FC15-4CF6-A76A-3DD75F0A5281}"/>
              </a:ext>
            </a:extLst>
          </p:cNvPr>
          <p:cNvSpPr/>
          <p:nvPr/>
        </p:nvSpPr>
        <p:spPr>
          <a:xfrm>
            <a:off x="8883036" y="4938591"/>
            <a:ext cx="594338" cy="391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560F5F-9621-4893-B297-68B3F7953B55}"/>
              </a:ext>
            </a:extLst>
          </p:cNvPr>
          <p:cNvSpPr/>
          <p:nvPr/>
        </p:nvSpPr>
        <p:spPr>
          <a:xfrm>
            <a:off x="8828426" y="4375981"/>
            <a:ext cx="695960" cy="1033255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40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64964" y="194359"/>
            <a:ext cx="9741061" cy="583999"/>
          </a:xfrm>
        </p:spPr>
        <p:txBody>
          <a:bodyPr>
            <a:normAutofit fontScale="90000"/>
          </a:bodyPr>
          <a:lstStyle/>
          <a:p>
            <a:r>
              <a:rPr lang="en-US" sz="4000" b="1"/>
              <a:t>Backward Propagation in a Deep Network</a:t>
            </a:r>
            <a:endParaRPr lang="en-US" sz="4000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075238"/>
            <a:ext cx="9267825" cy="54483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05764" y="341976"/>
            <a:ext cx="10515600" cy="1325563"/>
          </a:xfrm>
        </p:spPr>
        <p:txBody>
          <a:bodyPr/>
          <a:lstStyle/>
          <a:p>
            <a:r>
              <a:rPr lang="en-US" b="1"/>
              <a:t>Intuition about deep representation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77" y="1805651"/>
            <a:ext cx="9953387" cy="2146199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688" y="4071850"/>
            <a:ext cx="6574783" cy="17146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33086" y="249378"/>
            <a:ext cx="10515600" cy="676597"/>
          </a:xfrm>
        </p:spPr>
        <p:txBody>
          <a:bodyPr>
            <a:normAutofit/>
          </a:bodyPr>
          <a:lstStyle/>
          <a:p>
            <a:r>
              <a:rPr lang="en-US" sz="4000" b="1"/>
              <a:t>Supervised learning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146" y="1371599"/>
            <a:ext cx="7769707" cy="4774557"/>
          </a:xfrm>
          <a:prstGeom prst="rect">
            <a:avLst/>
          </a:prstGeom>
        </p:spPr>
      </p:pic>
      <p:sp>
        <p:nvSpPr>
          <p:cNvPr id="5" name="Ngoặc móc Phải 4"/>
          <p:cNvSpPr/>
          <p:nvPr/>
        </p:nvSpPr>
        <p:spPr>
          <a:xfrm>
            <a:off x="9623674" y="2189062"/>
            <a:ext cx="115747" cy="1005840"/>
          </a:xfrm>
          <a:prstGeom prst="rightBrace">
            <a:avLst>
              <a:gd name="adj1" fmla="val 65937"/>
              <a:gd name="adj2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/>
          <p:cNvSpPr txBox="1"/>
          <p:nvPr/>
        </p:nvSpPr>
        <p:spPr>
          <a:xfrm>
            <a:off x="9866553" y="250731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Standard NN</a:t>
            </a:r>
          </a:p>
        </p:txBody>
      </p:sp>
      <p:sp>
        <p:nvSpPr>
          <p:cNvPr id="7" name="Ngoặc móc Phải 6"/>
          <p:cNvSpPr/>
          <p:nvPr/>
        </p:nvSpPr>
        <p:spPr>
          <a:xfrm>
            <a:off x="9623674" y="3505200"/>
            <a:ext cx="115747" cy="365760"/>
          </a:xfrm>
          <a:prstGeom prst="rightBrace">
            <a:avLst>
              <a:gd name="adj1" fmla="val 65937"/>
              <a:gd name="adj2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/>
          <p:cNvSpPr txBox="1"/>
          <p:nvPr/>
        </p:nvSpPr>
        <p:spPr>
          <a:xfrm>
            <a:off x="9866553" y="347684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CNN</a:t>
            </a:r>
          </a:p>
        </p:txBody>
      </p:sp>
      <p:sp>
        <p:nvSpPr>
          <p:cNvPr id="9" name="Hộp Văn bản 8"/>
          <p:cNvSpPr txBox="1"/>
          <p:nvPr/>
        </p:nvSpPr>
        <p:spPr>
          <a:xfrm>
            <a:off x="9866553" y="454670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RNN</a:t>
            </a:r>
          </a:p>
        </p:txBody>
      </p:sp>
      <p:sp>
        <p:nvSpPr>
          <p:cNvPr id="10" name="Ngoặc móc Phải 9"/>
          <p:cNvSpPr/>
          <p:nvPr/>
        </p:nvSpPr>
        <p:spPr>
          <a:xfrm>
            <a:off x="9623674" y="4228449"/>
            <a:ext cx="115747" cy="1005840"/>
          </a:xfrm>
          <a:prstGeom prst="rightBrace">
            <a:avLst>
              <a:gd name="adj1" fmla="val 65937"/>
              <a:gd name="adj2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goặc móc Phải 10"/>
          <p:cNvSpPr/>
          <p:nvPr/>
        </p:nvSpPr>
        <p:spPr>
          <a:xfrm>
            <a:off x="9623673" y="5612560"/>
            <a:ext cx="115747" cy="365760"/>
          </a:xfrm>
          <a:prstGeom prst="rightBrace">
            <a:avLst>
              <a:gd name="adj1" fmla="val 65937"/>
              <a:gd name="adj2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ộp Văn bản 11"/>
          <p:cNvSpPr txBox="1"/>
          <p:nvPr/>
        </p:nvSpPr>
        <p:spPr>
          <a:xfrm>
            <a:off x="9866553" y="561256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Hybrid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 animBg="1"/>
      <p:bldP spid="11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71041" y="156782"/>
            <a:ext cx="10515600" cy="803918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rgbClr val="242A31"/>
                </a:solidFill>
                <a:effectLst/>
                <a:latin typeface="Content-font"/>
              </a:rPr>
              <a:t>Building blocks of deep neural networks</a:t>
            </a:r>
            <a:endParaRPr lang="en-US" sz="4000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194" y="1310943"/>
            <a:ext cx="3962432" cy="4816405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0" y="1310943"/>
            <a:ext cx="5757710" cy="261471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71041" y="156782"/>
            <a:ext cx="10515600" cy="803918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rgbClr val="242A31"/>
                </a:solidFill>
                <a:effectLst/>
                <a:latin typeface="Content-font"/>
              </a:rPr>
              <a:t>Building blocks of deep neural networks</a:t>
            </a:r>
            <a:endParaRPr lang="en-US" sz="400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4" y="960700"/>
            <a:ext cx="11340282" cy="321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112" y="4605277"/>
            <a:ext cx="8362950" cy="201491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5022"/>
          </a:xfrm>
        </p:spPr>
        <p:txBody>
          <a:bodyPr>
            <a:normAutofit/>
          </a:bodyPr>
          <a:lstStyle/>
          <a:p>
            <a:r>
              <a:rPr lang="en-US" sz="3600" b="1"/>
              <a:t>Implement cost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26491" y="3657600"/>
            <a:ext cx="553901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en-US" sz="1800">
              <a:solidFill>
                <a:srgbClr val="000000"/>
              </a:solidFill>
            </a:endParaRPr>
          </a:p>
          <a:p>
            <a:r>
              <a:rPr lang="es-ES" sz="1800" b="1">
                <a:solidFill>
                  <a:srgbClr val="0000FF"/>
                </a:solidFill>
              </a:rPr>
              <a:t>def</a:t>
            </a:r>
            <a:r>
              <a:rPr lang="es-ES" sz="1800" b="0">
                <a:solidFill>
                  <a:srgbClr val="000000"/>
                </a:solidFill>
              </a:rPr>
              <a:t> </a:t>
            </a:r>
            <a:r>
              <a:rPr lang="es-ES" sz="1800" b="0">
                <a:solidFill>
                  <a:srgbClr val="FF00FF"/>
                </a:solidFill>
              </a:rPr>
              <a:t>compute_cost</a:t>
            </a:r>
            <a:r>
              <a:rPr lang="es-ES" sz="1800" b="1">
                <a:solidFill>
                  <a:srgbClr val="000080"/>
                </a:solidFill>
              </a:rPr>
              <a:t>(</a:t>
            </a:r>
            <a:r>
              <a:rPr lang="es-ES" sz="1800" b="0">
                <a:solidFill>
                  <a:srgbClr val="000000"/>
                </a:solidFill>
              </a:rPr>
              <a:t>AL</a:t>
            </a:r>
            <a:r>
              <a:rPr lang="es-ES" sz="1800" b="1">
                <a:solidFill>
                  <a:srgbClr val="000080"/>
                </a:solidFill>
              </a:rPr>
              <a:t>,</a:t>
            </a:r>
            <a:r>
              <a:rPr lang="es-ES" sz="1800" b="0">
                <a:solidFill>
                  <a:srgbClr val="000000"/>
                </a:solidFill>
              </a:rPr>
              <a:t> Y</a:t>
            </a:r>
            <a:r>
              <a:rPr lang="es-ES" sz="1800" b="1">
                <a:solidFill>
                  <a:srgbClr val="000080"/>
                </a:solidFill>
              </a:rPr>
              <a:t>):</a:t>
            </a:r>
            <a:endParaRPr lang="es-E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m </a:t>
            </a:r>
            <a:r>
              <a:rPr lang="en-US" sz="1800" b="1">
                <a:solidFill>
                  <a:srgbClr val="000080"/>
                </a:solidFill>
              </a:rPr>
              <a:t>=</a:t>
            </a:r>
            <a:r>
              <a:rPr lang="en-US" sz="1800" b="0">
                <a:solidFill>
                  <a:srgbClr val="000000"/>
                </a:solidFill>
              </a:rPr>
              <a:t> Y</a:t>
            </a:r>
            <a:r>
              <a:rPr lang="en-US" sz="1800" b="1">
                <a:solidFill>
                  <a:srgbClr val="000080"/>
                </a:solidFill>
              </a:rPr>
              <a:t>.</a:t>
            </a:r>
            <a:r>
              <a:rPr lang="en-US" sz="1800" b="0">
                <a:solidFill>
                  <a:srgbClr val="000000"/>
                </a:solidFill>
              </a:rPr>
              <a:t>shape</a:t>
            </a:r>
            <a:r>
              <a:rPr lang="en-US" sz="1800" b="1">
                <a:solidFill>
                  <a:srgbClr val="000080"/>
                </a:solidFill>
              </a:rPr>
              <a:t>[</a:t>
            </a:r>
            <a:r>
              <a:rPr lang="en-US" sz="1800" b="0">
                <a:solidFill>
                  <a:srgbClr val="FF0000"/>
                </a:solidFill>
              </a:rPr>
              <a:t>1</a:t>
            </a:r>
            <a:r>
              <a:rPr lang="en-US" sz="1800" b="1">
                <a:solidFill>
                  <a:srgbClr val="000080"/>
                </a:solidFill>
              </a:rPr>
              <a:t>]</a:t>
            </a:r>
            <a:endParaRPr lang="en-US" sz="1800" b="0">
              <a:solidFill>
                <a:srgbClr val="000000"/>
              </a:solidFill>
            </a:endParaRP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s-ES" sz="1800" b="0">
                <a:solidFill>
                  <a:srgbClr val="000000"/>
                </a:solidFill>
              </a:rPr>
              <a:t>    cost </a:t>
            </a:r>
            <a:r>
              <a:rPr lang="es-ES" sz="1800" b="1">
                <a:solidFill>
                  <a:srgbClr val="000080"/>
                </a:solidFill>
              </a:rPr>
              <a:t>=</a:t>
            </a:r>
            <a:r>
              <a:rPr lang="es-ES" sz="1800" b="0">
                <a:solidFill>
                  <a:srgbClr val="000000"/>
                </a:solidFill>
              </a:rPr>
              <a:t> </a:t>
            </a:r>
            <a:r>
              <a:rPr lang="es-ES" sz="1800" b="1">
                <a:solidFill>
                  <a:srgbClr val="000080"/>
                </a:solidFill>
              </a:rPr>
              <a:t>-</a:t>
            </a:r>
            <a:r>
              <a:rPr lang="es-ES" sz="1800" b="0">
                <a:solidFill>
                  <a:srgbClr val="000000"/>
                </a:solidFill>
              </a:rPr>
              <a:t>np</a:t>
            </a:r>
            <a:r>
              <a:rPr lang="es-ES" sz="1800" b="1">
                <a:solidFill>
                  <a:srgbClr val="000080"/>
                </a:solidFill>
              </a:rPr>
              <a:t>.</a:t>
            </a:r>
            <a:r>
              <a:rPr lang="es-ES" sz="1800" b="1">
                <a:solidFill>
                  <a:srgbClr val="880088"/>
                </a:solidFill>
              </a:rPr>
              <a:t>sum</a:t>
            </a:r>
            <a:r>
              <a:rPr lang="es-ES" sz="1800" b="1">
                <a:solidFill>
                  <a:srgbClr val="000080"/>
                </a:solidFill>
              </a:rPr>
              <a:t>(</a:t>
            </a:r>
            <a:r>
              <a:rPr lang="es-ES" sz="1800" b="0">
                <a:solidFill>
                  <a:srgbClr val="000000"/>
                </a:solidFill>
              </a:rPr>
              <a:t>Y</a:t>
            </a:r>
            <a:r>
              <a:rPr lang="es-ES" sz="1800" b="1">
                <a:solidFill>
                  <a:srgbClr val="000080"/>
                </a:solidFill>
              </a:rPr>
              <a:t>*</a:t>
            </a:r>
            <a:r>
              <a:rPr lang="es-ES" sz="1800" b="0">
                <a:solidFill>
                  <a:srgbClr val="000000"/>
                </a:solidFill>
              </a:rPr>
              <a:t>np</a:t>
            </a:r>
            <a:r>
              <a:rPr lang="es-ES" sz="1800" b="1">
                <a:solidFill>
                  <a:srgbClr val="000080"/>
                </a:solidFill>
              </a:rPr>
              <a:t>.</a:t>
            </a:r>
            <a:r>
              <a:rPr lang="es-ES" sz="1800" b="0">
                <a:solidFill>
                  <a:srgbClr val="000000"/>
                </a:solidFill>
              </a:rPr>
              <a:t>log</a:t>
            </a:r>
            <a:r>
              <a:rPr lang="es-ES" sz="1800" b="1">
                <a:solidFill>
                  <a:srgbClr val="000080"/>
                </a:solidFill>
              </a:rPr>
              <a:t>(</a:t>
            </a:r>
            <a:r>
              <a:rPr lang="es-ES" sz="1800" b="0">
                <a:solidFill>
                  <a:srgbClr val="000000"/>
                </a:solidFill>
              </a:rPr>
              <a:t>AL</a:t>
            </a:r>
            <a:r>
              <a:rPr lang="es-ES" sz="1800" b="1">
                <a:solidFill>
                  <a:srgbClr val="000080"/>
                </a:solidFill>
              </a:rPr>
              <a:t>)</a:t>
            </a:r>
            <a:r>
              <a:rPr lang="es-ES" sz="1800" b="0">
                <a:solidFill>
                  <a:srgbClr val="000000"/>
                </a:solidFill>
              </a:rPr>
              <a:t> </a:t>
            </a:r>
            <a:r>
              <a:rPr lang="es-ES" sz="1800" b="1">
                <a:solidFill>
                  <a:srgbClr val="000080"/>
                </a:solidFill>
              </a:rPr>
              <a:t>+</a:t>
            </a:r>
            <a:r>
              <a:rPr lang="es-ES" sz="1800" b="0">
                <a:solidFill>
                  <a:srgbClr val="000000"/>
                </a:solidFill>
              </a:rPr>
              <a:t> </a:t>
            </a:r>
            <a:r>
              <a:rPr lang="es-ES" sz="1800" b="1">
                <a:solidFill>
                  <a:srgbClr val="000080"/>
                </a:solidFill>
              </a:rPr>
              <a:t>(</a:t>
            </a:r>
            <a:r>
              <a:rPr lang="es-ES" sz="1800" b="0">
                <a:solidFill>
                  <a:srgbClr val="FF0000"/>
                </a:solidFill>
              </a:rPr>
              <a:t>1</a:t>
            </a:r>
            <a:r>
              <a:rPr lang="es-ES" sz="1800" b="0">
                <a:solidFill>
                  <a:srgbClr val="000000"/>
                </a:solidFill>
              </a:rPr>
              <a:t> </a:t>
            </a:r>
            <a:r>
              <a:rPr lang="es-ES" sz="1800" b="1">
                <a:solidFill>
                  <a:srgbClr val="000080"/>
                </a:solidFill>
              </a:rPr>
              <a:t>-</a:t>
            </a:r>
            <a:r>
              <a:rPr lang="es-ES" sz="1800" b="0">
                <a:solidFill>
                  <a:srgbClr val="000000"/>
                </a:solidFill>
              </a:rPr>
              <a:t> Y</a:t>
            </a:r>
            <a:r>
              <a:rPr lang="es-ES" sz="1800" b="1">
                <a:solidFill>
                  <a:srgbClr val="000080"/>
                </a:solidFill>
              </a:rPr>
              <a:t>)*</a:t>
            </a:r>
            <a:r>
              <a:rPr lang="es-ES" sz="1800" b="0">
                <a:solidFill>
                  <a:srgbClr val="000000"/>
                </a:solidFill>
              </a:rPr>
              <a:t>np</a:t>
            </a:r>
            <a:r>
              <a:rPr lang="es-ES" sz="1800" b="1">
                <a:solidFill>
                  <a:srgbClr val="000080"/>
                </a:solidFill>
              </a:rPr>
              <a:t>.</a:t>
            </a:r>
            <a:r>
              <a:rPr lang="es-ES" sz="1800" b="0">
                <a:solidFill>
                  <a:srgbClr val="000000"/>
                </a:solidFill>
              </a:rPr>
              <a:t>log</a:t>
            </a:r>
            <a:r>
              <a:rPr lang="es-ES" sz="1800" b="1">
                <a:solidFill>
                  <a:srgbClr val="000080"/>
                </a:solidFill>
              </a:rPr>
              <a:t>(</a:t>
            </a:r>
            <a:r>
              <a:rPr lang="es-ES" sz="1800" b="0">
                <a:solidFill>
                  <a:srgbClr val="FF0000"/>
                </a:solidFill>
              </a:rPr>
              <a:t>1</a:t>
            </a:r>
            <a:r>
              <a:rPr lang="es-ES" sz="1800" b="0">
                <a:solidFill>
                  <a:srgbClr val="000000"/>
                </a:solidFill>
              </a:rPr>
              <a:t> </a:t>
            </a:r>
            <a:r>
              <a:rPr lang="es-ES" sz="1800" b="1">
                <a:solidFill>
                  <a:srgbClr val="000080"/>
                </a:solidFill>
              </a:rPr>
              <a:t>-</a:t>
            </a:r>
            <a:r>
              <a:rPr lang="es-ES" sz="1800" b="0">
                <a:solidFill>
                  <a:srgbClr val="000000"/>
                </a:solidFill>
              </a:rPr>
              <a:t> AL</a:t>
            </a:r>
            <a:r>
              <a:rPr lang="es-ES" sz="1800" b="1">
                <a:solidFill>
                  <a:srgbClr val="000080"/>
                </a:solidFill>
              </a:rPr>
              <a:t>))/</a:t>
            </a:r>
            <a:r>
              <a:rPr lang="es-ES" sz="1800" b="0">
                <a:solidFill>
                  <a:srgbClr val="000000"/>
                </a:solidFill>
              </a:rPr>
              <a:t>m</a:t>
            </a:r>
          </a:p>
          <a:p>
            <a:endParaRPr lang="en-US" sz="1800" b="0">
              <a:solidFill>
                <a:srgbClr val="000000"/>
              </a:solidFill>
            </a:endParaRPr>
          </a:p>
          <a:p>
            <a:r>
              <a:rPr lang="en-US" sz="1800" b="0">
                <a:solidFill>
                  <a:srgbClr val="000000"/>
                </a:solidFill>
              </a:rPr>
              <a:t>    </a:t>
            </a:r>
            <a:r>
              <a:rPr lang="en-US" sz="1800" b="1">
                <a:solidFill>
                  <a:srgbClr val="0000FF"/>
                </a:solidFill>
              </a:rPr>
              <a:t>return</a:t>
            </a:r>
            <a:r>
              <a:rPr lang="en-US" sz="1800" b="0">
                <a:solidFill>
                  <a:srgbClr val="000000"/>
                </a:solidFill>
              </a:rPr>
              <a:t> cost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09796" y="2011661"/>
                <a:ext cx="785106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796" y="2011661"/>
                <a:ext cx="7851060" cy="8485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47241" y="2251278"/>
            <a:ext cx="280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 entropy cost function: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topics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latin typeface="Assistant"/>
              </a:rPr>
              <a:t>Introduction to Neural Network and Deep Learning</a:t>
            </a:r>
          </a:p>
          <a:p>
            <a:pPr>
              <a:lnSpc>
                <a:spcPct val="150000"/>
              </a:lnSpc>
            </a:pPr>
            <a:r>
              <a:rPr lang="en-US" b="0" i="0">
                <a:effectLst/>
                <a:latin typeface="Assistant"/>
              </a:rPr>
              <a:t>Improving Deep Neural Networks</a:t>
            </a: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rgbClr val="3C3C3C"/>
                </a:solidFill>
                <a:effectLst/>
                <a:latin typeface="Assistant"/>
              </a:rPr>
              <a:t>Convolutional Neural Networks</a:t>
            </a:r>
            <a:endParaRPr lang="en-US">
              <a:solidFill>
                <a:srgbClr val="3C3C3C"/>
              </a:solidFill>
              <a:latin typeface="Assistant"/>
            </a:endParaRP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rgbClr val="3C3C3C"/>
                </a:solidFill>
                <a:effectLst/>
                <a:latin typeface="Assistant"/>
              </a:rPr>
              <a:t>Sequence Models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3C3C3C"/>
                </a:solidFill>
                <a:latin typeface="Assistant"/>
              </a:rPr>
              <a:t>Deep Learning in data mining and big data analysis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3C3C3C"/>
                </a:solidFill>
                <a:latin typeface="Assistant"/>
              </a:rPr>
              <a:t>Other architectures and current research activity in deep learning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2" y="0"/>
            <a:ext cx="12037595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, bản đồ&#10;&#10;Mô tả được tạo tự độ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150"/>
            <a:ext cx="10058400" cy="6743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68FA6110A4A6CA458C1E0E4A3ABD4298" ma:contentTypeVersion="2" ma:contentTypeDescription="Tạo tài liệu mới." ma:contentTypeScope="" ma:versionID="5e159edae6ef0d9703aeada7e4c0bea4">
  <xsd:schema xmlns:xsd="http://www.w3.org/2001/XMLSchema" xmlns:xs="http://www.w3.org/2001/XMLSchema" xmlns:p="http://schemas.microsoft.com/office/2006/metadata/properties" xmlns:ns2="ac516cdc-0ab1-4c6c-8ff6-8e3a91e63c2a" targetNamespace="http://schemas.microsoft.com/office/2006/metadata/properties" ma:root="true" ma:fieldsID="2da21275f35031a2bac612a21176cdda" ns2:_="">
    <xsd:import namespace="ac516cdc-0ab1-4c6c-8ff6-8e3a91e63c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516cdc-0ab1-4c6c-8ff6-8e3a91e63c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C0B2E2-EBB5-4D52-A8AF-52676AEFCB98}"/>
</file>

<file path=customXml/itemProps2.xml><?xml version="1.0" encoding="utf-8"?>
<ds:datastoreItem xmlns:ds="http://schemas.openxmlformats.org/officeDocument/2006/customXml" ds:itemID="{573F0935-7C50-44D1-BB3B-C9D6E7126C05}"/>
</file>

<file path=customXml/itemProps3.xml><?xml version="1.0" encoding="utf-8"?>
<ds:datastoreItem xmlns:ds="http://schemas.openxmlformats.org/officeDocument/2006/customXml" ds:itemID="{1FE59132-E3C0-4CBD-8CE3-9917E251A9F5}"/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2511</Words>
  <Application>Microsoft Office PowerPoint</Application>
  <PresentationFormat>Widescreen</PresentationFormat>
  <Paragraphs>496</Paragraphs>
  <Slides>63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Assistant</vt:lpstr>
      <vt:lpstr>Calibri</vt:lpstr>
      <vt:lpstr>Calibri Light</vt:lpstr>
      <vt:lpstr>Calibri Light (Đầu đề)</vt:lpstr>
      <vt:lpstr>Cambria Math</vt:lpstr>
      <vt:lpstr>Content-font</vt:lpstr>
      <vt:lpstr>Office Theme</vt:lpstr>
      <vt:lpstr>Bitmap Image</vt:lpstr>
      <vt:lpstr>Introduction to Neural Network and Deep Learning</vt:lpstr>
      <vt:lpstr>PowerPoint Presentation</vt:lpstr>
      <vt:lpstr>PowerPoint Presentation</vt:lpstr>
      <vt:lpstr>PowerPoint Presentation</vt:lpstr>
      <vt:lpstr>PowerPoint Presentation</vt:lpstr>
      <vt:lpstr>Supervised learning</vt:lpstr>
      <vt:lpstr>PowerPoint Presentation</vt:lpstr>
      <vt:lpstr>PowerPoint Presentation</vt:lpstr>
      <vt:lpstr>PowerPoint Presentation</vt:lpstr>
      <vt:lpstr>Scale drives deep learning progress</vt:lpstr>
      <vt:lpstr>PowerPoint Presentation</vt:lpstr>
      <vt:lpstr>Binary classification</vt:lpstr>
      <vt:lpstr>PowerPoint Presentation</vt:lpstr>
      <vt:lpstr>Logistic Regression cost function</vt:lpstr>
      <vt:lpstr>PowerPoint Presentation</vt:lpstr>
      <vt:lpstr>Gradient Descent</vt:lpstr>
      <vt:lpstr>Computation Graph</vt:lpstr>
      <vt:lpstr>Derivatives with Computation Graphs</vt:lpstr>
      <vt:lpstr>Logistic Regression Radient descent</vt:lpstr>
      <vt:lpstr>PowerPoint Presentation</vt:lpstr>
      <vt:lpstr>Gradient Descent on m Examples</vt:lpstr>
      <vt:lpstr>Gradient Descent on m Examples</vt:lpstr>
      <vt:lpstr>Vectorizing Logistic Regression</vt:lpstr>
      <vt:lpstr>Vetorizing Logistic Regression</vt:lpstr>
      <vt:lpstr>PowerPoint Presentation</vt:lpstr>
      <vt:lpstr>PowerPoint Presentation</vt:lpstr>
      <vt:lpstr>What is neural network?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Derivatives of activation function</vt:lpstr>
      <vt:lpstr>Gradient descent for neural network</vt:lpstr>
      <vt:lpstr>PowerPoint Presentation</vt:lpstr>
      <vt:lpstr>Summary of gradient descent for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neural network notation</vt:lpstr>
      <vt:lpstr>Forward Propagation in a Deep Network</vt:lpstr>
      <vt:lpstr>Implement forward propagation</vt:lpstr>
      <vt:lpstr>Implement forward propagation</vt:lpstr>
      <vt:lpstr>Backward Propagation in a Deep Network</vt:lpstr>
      <vt:lpstr>Vectorization of backward Propagation in a Deep Network</vt:lpstr>
      <vt:lpstr>Implement backward propagation</vt:lpstr>
      <vt:lpstr>Implement backward propagation</vt:lpstr>
      <vt:lpstr>Implement backward propagation</vt:lpstr>
      <vt:lpstr>Implement backward propagation</vt:lpstr>
      <vt:lpstr>Implementation methodology</vt:lpstr>
      <vt:lpstr>Implement forward and backward propagation</vt:lpstr>
      <vt:lpstr>Implement forward and backward propagation</vt:lpstr>
      <vt:lpstr>PowerPoint Presentation</vt:lpstr>
      <vt:lpstr>PowerPoint Presentation</vt:lpstr>
      <vt:lpstr>Backward Propagation in a Deep Network</vt:lpstr>
      <vt:lpstr>Intuition about deep representation</vt:lpstr>
      <vt:lpstr>Building blocks of deep neural networks</vt:lpstr>
      <vt:lpstr>Building blocks of deep neural networks</vt:lpstr>
      <vt:lpstr>Implement cost function</vt:lpstr>
      <vt:lpstr>Future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Trong-Hop Do</dc:creator>
  <cp:lastModifiedBy>Đỗ Trọng Hợp</cp:lastModifiedBy>
  <cp:revision>356</cp:revision>
  <dcterms:created xsi:type="dcterms:W3CDTF">2020-07-14T03:09:00Z</dcterms:created>
  <dcterms:modified xsi:type="dcterms:W3CDTF">2020-09-08T07:41:43Z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1033-11.2.0.9629</vt:lpwstr>
  </property>
  <property fmtid="{D5CDD505-2E9C-101B-9397-08002B2CF9AE}" pid="3" name="ContentTypeId">
    <vt:lpwstr>0x01010068FA6110A4A6CA458C1E0E4A3ABD4298</vt:lpwstr>
  </property>
</Properties>
</file>